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266" y="25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CEE0-D0A0-4782-AB17-FE50841B643C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7F6-4882-4D5D-AE5A-765B828F7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CEE0-D0A0-4782-AB17-FE50841B643C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7F6-4882-4D5D-AE5A-765B828F7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CEE0-D0A0-4782-AB17-FE50841B643C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7F6-4882-4D5D-AE5A-765B828F7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CEE0-D0A0-4782-AB17-FE50841B643C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7F6-4882-4D5D-AE5A-765B828F7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CEE0-D0A0-4782-AB17-FE50841B643C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7F6-4882-4D5D-AE5A-765B828F7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CEE0-D0A0-4782-AB17-FE50841B643C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7F6-4882-4D5D-AE5A-765B828F7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CEE0-D0A0-4782-AB17-FE50841B643C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7F6-4882-4D5D-AE5A-765B828F7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CEE0-D0A0-4782-AB17-FE50841B643C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7F6-4882-4D5D-AE5A-765B828F7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CEE0-D0A0-4782-AB17-FE50841B643C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7F6-4882-4D5D-AE5A-765B828F7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CEE0-D0A0-4782-AB17-FE50841B643C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7F6-4882-4D5D-AE5A-765B828F7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CEE0-D0A0-4782-AB17-FE50841B643C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7F6-4882-4D5D-AE5A-765B828F7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CEE0-D0A0-4782-AB17-FE50841B643C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F17F6-4882-4D5D-AE5A-765B828F7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LTRA\Desktop\a10dcb5145f2ee9d080f66377f22b2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/>
                </a:solidFill>
              </a:rPr>
              <a:t>ИНФОРМАЦИОННО </a:t>
            </a:r>
            <a:r>
              <a:rPr lang="ru-RU" sz="1200" b="1" i="1" dirty="0">
                <a:solidFill>
                  <a:schemeClr val="tx2"/>
                </a:solidFill>
              </a:rPr>
              <a:t>– ПРОСВЕТИТЕЛЬСКАЯ        ГАЗЕТА        </a:t>
            </a:r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200" b="1" i="1" dirty="0">
                <a:solidFill>
                  <a:schemeClr val="tx2"/>
                </a:solidFill>
              </a:rPr>
              <a:t> МУНИЦИПАЛЬНОГО БЮДЖЕНТОГО ДОШКОЛЬНОГО ОБРАЗОВАТЕЛЬНОГО  УЧРЕЖДЕНИЯ   «ДЕТСКИЙСАД  № </a:t>
            </a:r>
            <a:r>
              <a:rPr lang="ru-RU" sz="1200" b="1" i="1" dirty="0" smtClean="0">
                <a:solidFill>
                  <a:schemeClr val="tx2"/>
                </a:solidFill>
              </a:rPr>
              <a:t>8</a:t>
            </a:r>
            <a:r>
              <a:rPr lang="ru-RU" sz="1200" b="1" i="1" dirty="0">
                <a:solidFill>
                  <a:schemeClr val="tx2"/>
                </a:solidFill>
              </a:rPr>
              <a:t> </a:t>
            </a:r>
            <a:r>
              <a:rPr lang="ru-RU" sz="1200" b="1" i="1" dirty="0" smtClean="0">
                <a:solidFill>
                  <a:schemeClr val="tx2"/>
                </a:solidFill>
              </a:rPr>
              <a:t>Г. БЕСЛАНА» ПРАВОБЕРЕЖНОГО РАЙОНА РЕСПУБЛИКИ СЕВЕРНАЯ ОСЕТИЯ-АЛАНИЯ</a:t>
            </a:r>
            <a:endParaRPr lang="ru-RU" sz="12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93095" y="683568"/>
            <a:ext cx="216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>
                <a:solidFill>
                  <a:schemeClr val="tx2"/>
                </a:solidFill>
              </a:rPr>
              <a:t>Выпуск № </a:t>
            </a:r>
            <a:r>
              <a:rPr lang="ru-RU" sz="1400" b="1" i="1" dirty="0" smtClean="0">
                <a:solidFill>
                  <a:schemeClr val="tx2"/>
                </a:solidFill>
              </a:rPr>
              <a:t>4, </a:t>
            </a:r>
          </a:p>
          <a:p>
            <a:pPr algn="r"/>
            <a:r>
              <a:rPr lang="ru-RU" sz="1400" b="1" i="1" dirty="0" smtClean="0">
                <a:solidFill>
                  <a:schemeClr val="tx2"/>
                </a:solidFill>
              </a:rPr>
              <a:t>              ДЕКАБРЬ  2019 </a:t>
            </a:r>
            <a:r>
              <a:rPr lang="ru-RU" b="1" i="1" dirty="0"/>
              <a:t>г.     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88839" y="1187624"/>
            <a:ext cx="4608513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Monotype Corsiva" pitchFamily="66" charset="0"/>
              </a:rPr>
              <a:t>Праздники календаря </a:t>
            </a:r>
            <a:endParaRPr lang="en-US" sz="14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Monotype Corsiva" pitchFamily="66" charset="0"/>
              </a:rPr>
              <a:t>(Новый год)</a:t>
            </a:r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    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Новый год — это самый любимый праздник всех народов. Он никого не оставляет равнодушным, заставляет переживать и радоваться.  Это,   пожалуй , самый семейный праздник, со своими обычаями, традициями передающиеся из поколения в поколение.</a:t>
            </a:r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Секрет такой популярности очень прост: новогодняя полночь - то время, когда даже взрослым позволительно верить в чудеса. Это «разрешение» идет из такой глубины веков, которую нам и представить сложно: считается, что Новый год - один из самых первых праздников всего человечества.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Расскажите ребенку, почему и как люди отмечают Новый год - маленькому человеку важно знать свою историю, ведь именно из этих сведений складывается для него картина мира. К тому же, поняв, что за праздник нам предстоит, он будет переживать его полнее и с большим удовольствием.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Каждый из нас готовится  по-своему  встречать наступающий год.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Кто-то накануне праздника собирается всей семьей и идет покупать понравившуюся всем елку, кто-то каждый год делает с ребенком новогодние игрушки и украшает елочку. Все это замечательные новогодние традиции, которые играют важную роль в становлении личности (особенно если в семье есть ребенок). Ведь семья – это не просто любящие родители, но и свои традиции. Соблюдая - их ребенок чувствует себя одним из участников и организатором праздника, и впоследствии становится уверенным в себе оптимистом.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А у Вас есть свои традиции встречи Нового года? Если есть – это прекрасно, ну а если нет – тогда может быть их завести? Ведь все традиции,  когда-то,  имели свое начало! Это имеет смысл делать и ради нас самих (для создания праздничного настроения и ярких воспоминаний о прошедшем празднике), и ради наших детей. Ведь от того, насколько уютно и комфортно они будут чувствовать себя в кругу семьи, во многом зависит их собственное семейное счастье </a:t>
            </a:r>
            <a:endParaRPr lang="ru-RU" sz="14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Рисунок 8" descr="Елочка новогодняя с Дедом морозо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408" y="6084168"/>
            <a:ext cx="2304255" cy="2682297"/>
          </a:xfrm>
          <a:prstGeom prst="rect">
            <a:avLst/>
          </a:prstGeom>
        </p:spPr>
      </p:pic>
      <p:pic>
        <p:nvPicPr>
          <p:cNvPr id="10" name="Рисунок 9" descr="C:\Users\надя\Desktop\ngod_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9392" y="899592"/>
            <a:ext cx="20882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LTRA\Desktop\a10dcb5145f2ee9d080f66377f22b2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/>
                </a:solidFill>
              </a:rPr>
              <a:t>ИНФОРМАЦИОННО </a:t>
            </a:r>
            <a:r>
              <a:rPr lang="ru-RU" sz="1200" b="1" i="1" dirty="0">
                <a:solidFill>
                  <a:schemeClr val="tx2"/>
                </a:solidFill>
              </a:rPr>
              <a:t>– ПРОСВЕТИТЕЛЬСКАЯ        ГАЗЕТА        </a:t>
            </a:r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200" b="1" i="1" dirty="0">
                <a:solidFill>
                  <a:schemeClr val="tx2"/>
                </a:solidFill>
              </a:rPr>
              <a:t> МУНИЦИПАЛЬНОГО БЮДЖЕНТОГО ДОШКОЛЬНОГО ОБРАЗОВАТЕЛЬНОГО  УЧРЕЖДЕНИЯ   «ДЕТСКИЙСАД  № </a:t>
            </a:r>
            <a:r>
              <a:rPr lang="ru-RU" sz="1200" b="1" i="1" dirty="0" smtClean="0">
                <a:solidFill>
                  <a:schemeClr val="tx2"/>
                </a:solidFill>
              </a:rPr>
              <a:t>8</a:t>
            </a:r>
            <a:r>
              <a:rPr lang="ru-RU" sz="1200" b="1" i="1" dirty="0">
                <a:solidFill>
                  <a:schemeClr val="tx2"/>
                </a:solidFill>
              </a:rPr>
              <a:t> </a:t>
            </a:r>
            <a:r>
              <a:rPr lang="ru-RU" sz="1200" b="1" i="1" dirty="0" smtClean="0">
                <a:solidFill>
                  <a:schemeClr val="tx2"/>
                </a:solidFill>
              </a:rPr>
              <a:t>Г. БЕСЛАНА» ПРАВОБЕРЕЖНОГО РАЙОНА РЕСПУБЛИКИ СЕВЕРНАЯ ОСЕТИЯ-АЛАНИЯ</a:t>
            </a:r>
            <a:endParaRPr lang="ru-RU" sz="12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93095" y="683568"/>
            <a:ext cx="216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>
                <a:solidFill>
                  <a:schemeClr val="tx2"/>
                </a:solidFill>
              </a:rPr>
              <a:t>Выпуск № </a:t>
            </a:r>
            <a:r>
              <a:rPr lang="ru-RU" sz="1400" b="1" i="1" dirty="0" smtClean="0">
                <a:solidFill>
                  <a:schemeClr val="tx2"/>
                </a:solidFill>
              </a:rPr>
              <a:t>4, </a:t>
            </a:r>
          </a:p>
          <a:p>
            <a:pPr algn="r"/>
            <a:r>
              <a:rPr lang="ru-RU" sz="1400" b="1" i="1" dirty="0" smtClean="0">
                <a:solidFill>
                  <a:schemeClr val="tx2"/>
                </a:solidFill>
              </a:rPr>
              <a:t>              ДЕКАБРЬ  2019 </a:t>
            </a:r>
            <a:r>
              <a:rPr lang="ru-RU" b="1" i="1" dirty="0"/>
              <a:t>г.   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9843" y="1403648"/>
            <a:ext cx="6213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До новых встреч!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Следите за нашими новостями</a:t>
            </a:r>
          </a:p>
          <a:p>
            <a:endParaRPr lang="ru-RU" dirty="0"/>
          </a:p>
        </p:txBody>
      </p:sp>
      <p:pic>
        <p:nvPicPr>
          <p:cNvPr id="12" name="Рисунок 11" descr="ng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408" y="2699792"/>
            <a:ext cx="7215206" cy="2143140"/>
          </a:xfrm>
          <a:prstGeom prst="rect">
            <a:avLst/>
          </a:prstGeom>
        </p:spPr>
      </p:pic>
      <p:pic>
        <p:nvPicPr>
          <p:cNvPr id="15" name="Рисунок 14" descr="поздравлени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664" y="4716016"/>
            <a:ext cx="6066684" cy="30333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LTRA\Desktop\a10dcb5145f2ee9d080f66377f22b2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/>
                </a:solidFill>
              </a:rPr>
              <a:t>ИНФОРМАЦИОННО </a:t>
            </a:r>
            <a:r>
              <a:rPr lang="ru-RU" sz="1200" b="1" i="1" dirty="0">
                <a:solidFill>
                  <a:schemeClr val="tx2"/>
                </a:solidFill>
              </a:rPr>
              <a:t>– ПРОСВЕТИТЕЛЬСКАЯ        ГАЗЕТА        </a:t>
            </a:r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200" b="1" i="1" dirty="0">
                <a:solidFill>
                  <a:schemeClr val="tx2"/>
                </a:solidFill>
              </a:rPr>
              <a:t> МУНИЦИПАЛЬНОГО БЮДЖЕНТОГО ДОШКОЛЬНОГО ОБРАЗОВАТЕЛЬНОГО  УЧРЕЖДЕНИЯ   «ДЕТСКИЙСАД  № </a:t>
            </a:r>
            <a:r>
              <a:rPr lang="ru-RU" sz="1200" b="1" i="1" dirty="0" smtClean="0">
                <a:solidFill>
                  <a:schemeClr val="tx2"/>
                </a:solidFill>
              </a:rPr>
              <a:t>8</a:t>
            </a:r>
            <a:r>
              <a:rPr lang="ru-RU" sz="1200" b="1" i="1" dirty="0">
                <a:solidFill>
                  <a:schemeClr val="tx2"/>
                </a:solidFill>
              </a:rPr>
              <a:t> </a:t>
            </a:r>
            <a:r>
              <a:rPr lang="ru-RU" sz="1200" b="1" i="1" dirty="0" smtClean="0">
                <a:solidFill>
                  <a:schemeClr val="tx2"/>
                </a:solidFill>
              </a:rPr>
              <a:t>Г. БЕСЛАНА» ПРАВОБЕРЕЖНОГО РАЙОНА РЕСПУБЛИКИ СЕВЕРНАЯ ОСЕТИЯ-АЛАНИЯ</a:t>
            </a:r>
            <a:endParaRPr lang="ru-RU" sz="12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93095" y="683568"/>
            <a:ext cx="216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>
                <a:solidFill>
                  <a:schemeClr val="tx2"/>
                </a:solidFill>
              </a:rPr>
              <a:t>Выпуск № </a:t>
            </a:r>
            <a:r>
              <a:rPr lang="ru-RU" sz="1400" b="1" i="1" dirty="0" smtClean="0">
                <a:solidFill>
                  <a:schemeClr val="tx2"/>
                </a:solidFill>
              </a:rPr>
              <a:t>4, </a:t>
            </a:r>
          </a:p>
          <a:p>
            <a:pPr algn="r"/>
            <a:r>
              <a:rPr lang="ru-RU" sz="1400" b="1" i="1" dirty="0" smtClean="0">
                <a:solidFill>
                  <a:schemeClr val="tx2"/>
                </a:solidFill>
              </a:rPr>
              <a:t>              ДЕКАБРЬ  2019 </a:t>
            </a:r>
            <a:r>
              <a:rPr lang="ru-RU" b="1" i="1" dirty="0"/>
              <a:t>г.     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8681" y="1187624"/>
            <a:ext cx="63093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Monotype Corsiva" pitchFamily="66" charset="0"/>
              </a:rPr>
              <a:t>Это интересно!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Monotype Corsiva" pitchFamily="66" charset="0"/>
              </a:rPr>
              <a:t>Как пробудить интерес к чтению.</a:t>
            </a:r>
          </a:p>
          <a:p>
            <a:pPr algn="ctr"/>
            <a:r>
              <a:rPr lang="ru-RU" sz="1400" b="1" i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</a:t>
            </a:r>
            <a:r>
              <a:rPr lang="ru-RU" sz="1400" dirty="0" smtClean="0"/>
              <a:t>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Чтение книг – это в первую очередь радость. От любимой книги, от фразы, от стиля, от возможности поделиться удовольствием от прочитанного. Надеемся, наши советы помогут привить ребенку любовь к чтению.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 раннего детства читайте ребенку веселые, интересные сказки и стихи. Желательно, чтобы каждый день у кого-то из родителей находилось свободных полчаса - час для совместного чтения с ребенком и обсуждения с ним прочитанного.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Предлагайте ребенку только качественную литературу (как по оформлению, так и по содержанию).</a:t>
            </a:r>
          </a:p>
          <a:p>
            <a:pPr lvl="0"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Разыгрывайте с маленьким ребенком сценки из прочитанной книги, экспериментируйте с сюжетом. Пусть в вашей игре колобок убежит от лисы, встретится с драконом или лягушкой. Рисуйте вместе с ребенком иллюстрации к прочитанному, придумывайте, как может выглядеть тот или иной герой: во что он одет, какие вещи его окружают.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Ищите в жизни события, аналогичные сюжету прочитанной книги. Например, вы едете на трамвае, как рассеянный с улицы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Бассейной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или несете бабушке гостинцы, как Красная Шапочка.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 ребенком постарше сравнивайте прочитанные книги со снятыми по ним фильмами и мультфильмами, обсуждайте, что совпадает в 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телеверсии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, а что - нет, что можно добавить в фильм или изменить в нем.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Учите ребенка пользоваться цитатами из прочитанного. Цитируйте подходящие к случаю стихи. В будущем это умение украсит и обогатит речь вашего ребенка.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Ребенка постарше запишите в библиотеку, помогайте ему выбирать книги.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Благодаря этим приемам содержание книг тесно переплетается с повседневной жизнью ребенка, делая чтение чем-то естественным и необходимым, кроме того, они способствуют развитию воображения и речи ребенка.</a:t>
            </a:r>
          </a:p>
          <a:p>
            <a:pPr lvl="0" algn="just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7dbf80c413ccab0fec5a979662512c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683568"/>
            <a:ext cx="1700808" cy="122597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Рисунок 11" descr="Rep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573016" y="6660231"/>
            <a:ext cx="2788932" cy="23787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LTRA\Desktop\a10dcb5145f2ee9d080f66377f22b2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/>
                </a:solidFill>
              </a:rPr>
              <a:t>ИНФОРМАЦИОННО </a:t>
            </a:r>
            <a:r>
              <a:rPr lang="ru-RU" sz="1200" b="1" i="1" dirty="0">
                <a:solidFill>
                  <a:schemeClr val="tx2"/>
                </a:solidFill>
              </a:rPr>
              <a:t>– ПРОСВЕТИТЕЛЬСКАЯ        ГАЗЕТА        </a:t>
            </a:r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200" b="1" i="1" dirty="0">
                <a:solidFill>
                  <a:schemeClr val="tx2"/>
                </a:solidFill>
              </a:rPr>
              <a:t> МУНИЦИПАЛЬНОГО БЮДЖЕНТОГО ДОШКОЛЬНОГО ОБРАЗОВАТЕЛЬНОГО  УЧРЕЖДЕНИЯ   «ДЕТСКИЙСАД  № </a:t>
            </a:r>
            <a:r>
              <a:rPr lang="ru-RU" sz="1200" b="1" i="1" dirty="0" smtClean="0">
                <a:solidFill>
                  <a:schemeClr val="tx2"/>
                </a:solidFill>
              </a:rPr>
              <a:t>8</a:t>
            </a:r>
            <a:r>
              <a:rPr lang="ru-RU" sz="1200" b="1" i="1" dirty="0">
                <a:solidFill>
                  <a:schemeClr val="tx2"/>
                </a:solidFill>
              </a:rPr>
              <a:t> </a:t>
            </a:r>
            <a:r>
              <a:rPr lang="ru-RU" sz="1200" b="1" i="1" dirty="0" smtClean="0">
                <a:solidFill>
                  <a:schemeClr val="tx2"/>
                </a:solidFill>
              </a:rPr>
              <a:t>Г. БЕСЛАНА» ПРАВОБЕРЕЖНОГО РАЙОНА РЕСПУБЛИКИ СЕВЕРНАЯ ОСЕТИЯ-АЛАНИЯ</a:t>
            </a:r>
            <a:endParaRPr lang="ru-RU" sz="12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93095" y="683568"/>
            <a:ext cx="216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>
                <a:solidFill>
                  <a:schemeClr val="tx2"/>
                </a:solidFill>
              </a:rPr>
              <a:t>Выпуск № </a:t>
            </a:r>
            <a:r>
              <a:rPr lang="ru-RU" sz="1400" b="1" i="1" dirty="0" smtClean="0">
                <a:solidFill>
                  <a:schemeClr val="tx2"/>
                </a:solidFill>
              </a:rPr>
              <a:t>4, </a:t>
            </a:r>
          </a:p>
          <a:p>
            <a:pPr algn="r"/>
            <a:r>
              <a:rPr lang="ru-RU" sz="1400" b="1" i="1" dirty="0" smtClean="0">
                <a:solidFill>
                  <a:schemeClr val="tx2"/>
                </a:solidFill>
              </a:rPr>
              <a:t>              ДЕКАБРЬ  2019 </a:t>
            </a:r>
            <a:r>
              <a:rPr lang="ru-RU" b="1" i="1" dirty="0"/>
              <a:t>г.     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27584"/>
            <a:ext cx="685800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1400" b="1" i="1" dirty="0" smtClean="0">
                <a:solidFill>
                  <a:srgbClr val="C00000"/>
                </a:solidFill>
                <a:latin typeface="Monotype Corsiva" pitchFamily="66" charset="0"/>
              </a:rPr>
              <a:t>«Делаем вместе с детьми»  </a:t>
            </a:r>
          </a:p>
          <a:p>
            <a:pPr marL="342900" indent="-342900" algn="ctr"/>
            <a:r>
              <a:rPr lang="ru-RU" sz="1400" b="1" i="1" dirty="0" smtClean="0">
                <a:solidFill>
                  <a:srgbClr val="C00000"/>
                </a:solidFill>
                <a:latin typeface="Monotype Corsiva" pitchFamily="66" charset="0"/>
              </a:rPr>
              <a:t>Украшение для елки своими руками </a:t>
            </a:r>
          </a:p>
          <a:p>
            <a:pPr marL="342900" indent="-342900" algn="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Пока вы будете готовить материал для лепки, озадачьте малыша перебором круп, </a:t>
            </a:r>
          </a:p>
          <a:p>
            <a:pPr marL="342900" indent="-342900"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они нам также      понадобятся для изготовления игрушек: </a:t>
            </a:r>
          </a:p>
          <a:p>
            <a:pPr marL="342900" indent="-342900"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смешайте, например, горох и фасоль, а маленький помощник</a:t>
            </a:r>
          </a:p>
          <a:p>
            <a:pPr marL="342900" indent="-342900"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пускай распределит их по разным блюдцам. Это отличное </a:t>
            </a:r>
          </a:p>
          <a:p>
            <a:pPr marL="342900" indent="-342900"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         упражнение для детской моторики. Только будьте  внимательны:</a:t>
            </a:r>
          </a:p>
          <a:p>
            <a:pPr marL="342900" indent="-342900"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      малышам до 3 лет это занятие не подходит ввиду его опасности </a:t>
            </a:r>
          </a:p>
          <a:p>
            <a:pPr marL="342900" indent="-342900"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– кроха все тянет в рот и может подавиться!</a:t>
            </a:r>
          </a:p>
          <a:p>
            <a:pPr marL="342900" indent="-342900" algn="just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Чем лучше вы разомнёте тесто, тем эластичнее и удобнее для лепки оно получится. Если тесто готово, тогда пора приступать к самому интересному. Оторвите кусочек теста и дайте крохе, пусть скатает между ладошек шарик. Если он пока не умеет этого делать и только знакомится с материалом, пусть просто помнёт тесто в руках, привыкнет к нему, а шарик сделайте сами, лучше даже два. Покажите как вы, надавливая ладонью, делаете из шарика лепёшку.</a:t>
            </a:r>
          </a:p>
          <a:p>
            <a:pPr marL="342900" indent="-342900" algn="just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Второй шарик дайте малышу, теперь его очередь. Ему наверняка понравится плющить шарики. Кстати, лепёшка – это непосредственно заготовка для игрушки, поэтому не делайте её слишком тонкой, чтобы после высыхания она не сломалась. Можно формочкой для печенья или для игры в песочнице вырезать разнообразные фигурки, но мы с вами будем делать круглые украшения.</a:t>
            </a:r>
          </a:p>
          <a:p>
            <a:pPr marL="342900" indent="-342900" algn="just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Когда заготовки сделаны, можно приступать к самому интересному – выкладывать на тесте узор из круп. Мы использовали горох, чечевицу и фасоль – важно, чтобы крупы имели разный цвет и размер.  </a:t>
            </a:r>
          </a:p>
          <a:p>
            <a:pPr marL="342900" indent="-342900" algn="just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Готовые игрушки сложите на дощечку и оставьте на </a:t>
            </a:r>
          </a:p>
          <a:p>
            <a:pPr marL="342900" indent="-342900" algn="just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несколько часов высыхать. Когда изделия затвердеют, </a:t>
            </a:r>
          </a:p>
          <a:p>
            <a:pPr marL="342900" indent="-342900" algn="just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просуньте в дырочки атласные ленточки, сделайте </a:t>
            </a:r>
          </a:p>
          <a:p>
            <a:pPr marL="342900" indent="-342900" algn="just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аккуратные бантики и торжественно украсьте ёлочку. </a:t>
            </a:r>
          </a:p>
          <a:p>
            <a:pPr marL="342900" indent="-342900" algn="just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Кстати, чтобы игрушки волшебно сверкали можно покрыть их лаком для волос с блёстками.</a:t>
            </a:r>
          </a:p>
          <a:p>
            <a:pPr marL="342900" indent="-342900" algn="just"/>
            <a:endParaRPr lang="ru-RU" sz="14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/>
            <a:endParaRPr lang="ru-RU" sz="1400" b="1" i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H:\ирина\DSCN2015_opt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547664"/>
            <a:ext cx="1800200" cy="115212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 descr="H:\ирина\DSCN2020_opt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168" y="5580112"/>
            <a:ext cx="1728192" cy="108012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Рисунок 13" descr="H:\ирина\6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0" y="6948264"/>
            <a:ext cx="1944216" cy="12961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LTRA\Desktop\a10dcb5145f2ee9d080f66377f22b2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4664" y="467544"/>
            <a:ext cx="604867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6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интересно</a:t>
            </a:r>
          </a:p>
          <a:p>
            <a:pPr lvl="0" indent="266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НОВЫЙ ГОД - НОГ АЗ. 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января люди планеты отмечают первый день Нового года. Этот праздник так же любим осетинами, как и другими народами. Готовиться к нему начинают задолго до самого праздника. На стол ставят различные напитки, всевозможные яства, фрукты, обязательно три пирога, </a:t>
            </a:r>
            <a:r>
              <a:rPr lang="ru-RU" sz="1400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физонаг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Семьи, в которых есть дети, устраивают елку, украшая ее новогодними игрушками. </a:t>
            </a: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Новый год - семейный праздник, но многие приглашают соседей, родственников, друзей - встречать праздник в кругу близких гораздо веселее. </a:t>
            </a: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Старший, ведущий стол, возносит молитву Богу и просит, чтобы все беды и невзгоды остались в старом году, а все, что было в нем хорошего, перешло в Новый год. </a:t>
            </a: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12 часов, когда наступает Новый год, старший вновь возносит молитву, просит, чтобы Новый год при нес всем новые блага, поручает семью и сидящих Богу и всем Его святым. </a:t>
            </a: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Застолье длится до утра, один тост следует за другим, люди желают друг другу счастья и здоровья. Из каждого дома слышатся музыка, веселые шутки и смех. </a:t>
            </a: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ДОНЫСКАФАН 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(праздник черпания воды)  </a:t>
            </a: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Cсправляли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6 дней после Нового года. Рано утром молодая невестка или кто-либо из молодых женщин брали заготовленные с Нового года </a:t>
            </a:r>
            <a:r>
              <a:rPr lang="ru-RU" sz="1400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басылта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и отправлялись за водой. Чем раньше они это делали, тем лучше. Существовало поверье, что семью, которая в </a:t>
            </a:r>
            <a:r>
              <a:rPr lang="ru-RU" sz="1400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Доныскафан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раньше наберет воды, ждет Божья благодать. </a:t>
            </a: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Женщины, пришедшие за водой, бросали в воду </a:t>
            </a:r>
            <a:r>
              <a:rPr lang="ru-RU" sz="1400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басылта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молились: «Да будут угодны эти </a:t>
            </a:r>
            <a:r>
              <a:rPr lang="ru-RU" sz="1400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басылта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русалкам и да помогут они нашим семьям, чтобы мы ни в чем не знали недостатка». </a:t>
            </a: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Шедшие за водой женщины должны были молчать. Принесенной водой обрызгивали пол, стены, углы, умывались ею, заготавливали ее впрок. </a:t>
            </a: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этой водой возносили молитвы Богу. Считалось, что она очищает души, и поэтому каждая семья считала долгом раньше пойти за водой и принести ее в достаточном количестве, чтобы хватило надолго.  </a:t>
            </a: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Басылта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— новогодние сдобные булочки в виде фигурок животных или людей.  </a:t>
            </a:r>
            <a:endParaRPr lang="ru-RU" sz="1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LTRA\Desktop\a10dcb5145f2ee9d080f66377f22b2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1188" y="1063972"/>
          <a:ext cx="5698132" cy="6748388"/>
        </p:xfrm>
        <a:graphic>
          <a:graphicData uri="http://schemas.openxmlformats.org/presentationml/2006/ole">
            <p:oleObj spid="_x0000_s1026" name="Документ" r:id="rId4" imgW="5937610" imgH="9169728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28800" y="179512"/>
            <a:ext cx="3365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Monotype Corsiva" pitchFamily="66" charset="0"/>
              </a:rPr>
              <a:t>Литературная страничка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Monotype Corsiva" pitchFamily="66" charset="0"/>
              </a:rPr>
              <a:t>(Учим Новогодние стихи)   </a:t>
            </a:r>
          </a:p>
          <a:p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LTRA\Desktop\a10dcb5145f2ee9d080f66377f22b2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64704" y="539552"/>
            <a:ext cx="5661248" cy="108012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 rtl="0"/>
            <a:r>
              <a:rPr lang="ru-RU" sz="1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СЕМЬ  РОДИТЕЛЬСКИХ</a:t>
            </a:r>
          </a:p>
          <a:p>
            <a:pPr algn="ctr" rtl="0"/>
            <a:r>
              <a:rPr lang="ru-RU" sz="1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ЗАБЛУЖДЕНИЙ</a:t>
            </a:r>
          </a:p>
          <a:p>
            <a:pPr algn="ctr" rtl="0"/>
            <a:r>
              <a:rPr lang="ru-RU" sz="1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О  МОРОЗНОЙ  ПОГОДЕ</a:t>
            </a:r>
            <a:endParaRPr lang="ru-RU" sz="14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31640"/>
            <a:ext cx="6669360" cy="79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7132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930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считают: если малышу холодно, он обязательно даст об этом знать.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до 2-3 лет еще не может сказать «Мне холодно», не умеет стучать зубами и дрожать. Жировая прослойка под кожей у него еще очень мала, и система терморегуляции сформировалась еще не до конца. Единственной реакцией сильно замерзшего малыша станет бледность и непреодолимое желание спать.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Имейте в виду: в момент, когда тело ребенка расслабляется, сигнал опасности! Не радует и «умилительная» зимняя картинка – спящий в санках ребенок. Ведь он не движется – он отдан в неласковые руки мороза.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930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считают, что зимой вполне достаточно погулять часок.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этот счет нет строгих правил. Все зависит от закаленности ребенка и уличной температуры. Опасные «спутники» зимнего воздуха – высокая влажность и ветер. Дети лучше переносят холод, если их покормить перед прогулкой – особенное тепло дает пища, богатая углеводами и жирами. Поэтому лучше выйти погулять сразу после еды.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930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считают – беда, если у ребенка замерзнут уши.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сильный мороз, боясь отита, мамы и бабушки используют целый арсенал, состоящий из платочков, шапок-ушанок, шапок-шлемов. Однако, если у ребенка воспаление ушей, это вовсе не значит, что переохладились именно они.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Анатомическое строение детского уха таково, что просвет евстахиевых труб гораздо шире, чем у взрослого. Даже при легком насморке жидкие выделения из носа через носоглотку легко туда затекают, неся с собой инфекцию. Чаще всего именно из-за этого возникают отиты, а не из-за того, что «застудили» уши.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Позаботьтесь поплотнее закрыть шею и затылок ребенка – именно здесь происходит наибольшая потеря тепла. А уши надо закалять с самого рождения – не надевать слишком плотно прилегающие многочисленные платочки и шапочки.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930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считают: раз ребенок замерз, нужно как можно быстрее согреть его.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 верно, и не верно. Согреть нужно, но не в «пожарном порядке». Например, если положить замерзшие пальчики ребенка на батарею центрального отопления или подставить их под струю горячей воды – беды не миновать. Резкий контраст температур может вызвать сильную боль в  переохлажденном участке тела или, хуже того, нарушение работы сердца! Чтобы согреть малыша, прежде всего переоденьте его в теплое сухое белье, положите в кровать и укройте одеялом. Обычной комнатной температуры вполне достаточно. Если ребенок озяб, можно предложить ему горячую ванну – пусть поплавает, порезвится.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930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считают, что простуженный ребенок не должен гулять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температура у ребенка не повышена, прогулки нужны обязательно! Держать  больного ребенка неделями в квартире – не лучший выход. Наверное, вы замечали что на свежем воздухе даже насморк как будто отступает, нос прочищается, начинает дышать. Ничего, если будет и морозец. Следите, чтобы ребенок не дышал ртом, чтобы его не продуло ветром и он не вспотел. Не позволяйте ему много двигаться: ни к чему пока беготня или катание с горки гуляйте «за ручку» - чинно и благородно, как говаривали в старину.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Е. Ольшанская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(журнал «Здоровье», 1998, № 12)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9040" y="107504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LTRA\Desktop\a10dcb5145f2ee9d080f66377f22b2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6166" y="0"/>
            <a:ext cx="3083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Здравствуй,праздник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Новый год!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ULTRA\Desktop\н г 8 сад\20191226_100228.jpg"/>
          <p:cNvPicPr>
            <a:picLocks noChangeAspect="1" noChangeArrowheads="1"/>
          </p:cNvPicPr>
          <p:nvPr/>
        </p:nvPicPr>
        <p:blipFill>
          <a:blip r:embed="rId3" cstate="print"/>
          <a:srcRect r="5901" b="5201"/>
          <a:stretch>
            <a:fillRect/>
          </a:stretch>
        </p:blipFill>
        <p:spPr bwMode="auto">
          <a:xfrm>
            <a:off x="0" y="467544"/>
            <a:ext cx="2420888" cy="1371880"/>
          </a:xfrm>
          <a:prstGeom prst="rect">
            <a:avLst/>
          </a:prstGeom>
          <a:noFill/>
        </p:spPr>
      </p:pic>
      <p:pic>
        <p:nvPicPr>
          <p:cNvPr id="4098" name="Picture 2" descr="C:\Users\ULTRA\Desktop\н г 8 сад\20191226_102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1688" y="395536"/>
            <a:ext cx="2816312" cy="1584176"/>
          </a:xfrm>
          <a:prstGeom prst="rect">
            <a:avLst/>
          </a:prstGeom>
          <a:noFill/>
        </p:spPr>
      </p:pic>
      <p:pic>
        <p:nvPicPr>
          <p:cNvPr id="4100" name="Picture 4" descr="C:\Users\ULTRA\Desktop\н г 8 сад\IMG-20191226-WA0049.jpg"/>
          <p:cNvPicPr>
            <a:picLocks noChangeAspect="1" noChangeArrowheads="1"/>
          </p:cNvPicPr>
          <p:nvPr/>
        </p:nvPicPr>
        <p:blipFill>
          <a:blip r:embed="rId5" cstate="print"/>
          <a:srcRect t="5201" b="9401"/>
          <a:stretch>
            <a:fillRect/>
          </a:stretch>
        </p:blipFill>
        <p:spPr bwMode="auto">
          <a:xfrm>
            <a:off x="0" y="1907704"/>
            <a:ext cx="2473377" cy="1584176"/>
          </a:xfrm>
          <a:prstGeom prst="rect">
            <a:avLst/>
          </a:prstGeom>
          <a:noFill/>
        </p:spPr>
      </p:pic>
      <p:pic>
        <p:nvPicPr>
          <p:cNvPr id="4101" name="Picture 5" descr="C:\Users\ULTRA\Desktop\н г 8 сад\IMG-20191226-WA0053.jpg"/>
          <p:cNvPicPr>
            <a:picLocks noChangeAspect="1" noChangeArrowheads="1"/>
          </p:cNvPicPr>
          <p:nvPr/>
        </p:nvPicPr>
        <p:blipFill>
          <a:blip r:embed="rId6" cstate="print"/>
          <a:srcRect t="22000" r="10101"/>
          <a:stretch>
            <a:fillRect/>
          </a:stretch>
        </p:blipFill>
        <p:spPr bwMode="auto">
          <a:xfrm>
            <a:off x="4581128" y="1979712"/>
            <a:ext cx="2276872" cy="1481615"/>
          </a:xfrm>
          <a:prstGeom prst="rect">
            <a:avLst/>
          </a:prstGeom>
          <a:noFill/>
        </p:spPr>
      </p:pic>
      <p:pic>
        <p:nvPicPr>
          <p:cNvPr id="4102" name="Picture 6" descr="C:\Users\ULTRA\Desktop\н г 8 сад\IMG-20191226-WA00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91880"/>
            <a:ext cx="2420888" cy="1707654"/>
          </a:xfrm>
          <a:prstGeom prst="rect">
            <a:avLst/>
          </a:prstGeom>
          <a:noFill/>
        </p:spPr>
      </p:pic>
      <p:pic>
        <p:nvPicPr>
          <p:cNvPr id="4103" name="Picture 7" descr="C:\Users\ULTRA\Desktop\н г 8 сад\IMG-20191226-WA0087.jpg"/>
          <p:cNvPicPr>
            <a:picLocks noChangeAspect="1" noChangeArrowheads="1"/>
          </p:cNvPicPr>
          <p:nvPr/>
        </p:nvPicPr>
        <p:blipFill>
          <a:blip r:embed="rId8" cstate="print"/>
          <a:srcRect l="4851" r="11151" b="21639"/>
          <a:stretch>
            <a:fillRect/>
          </a:stretch>
        </p:blipFill>
        <p:spPr bwMode="auto">
          <a:xfrm>
            <a:off x="2348880" y="1475656"/>
            <a:ext cx="2084919" cy="1296144"/>
          </a:xfrm>
          <a:prstGeom prst="rect">
            <a:avLst/>
          </a:prstGeom>
          <a:noFill/>
        </p:spPr>
      </p:pic>
      <p:pic>
        <p:nvPicPr>
          <p:cNvPr id="4104" name="Picture 8" descr="C:\Users\ULTRA\Desktop\н г 8 сад\IMG-20191226-WA0086.jpg"/>
          <p:cNvPicPr>
            <a:picLocks noChangeAspect="1" noChangeArrowheads="1"/>
          </p:cNvPicPr>
          <p:nvPr/>
        </p:nvPicPr>
        <p:blipFill>
          <a:blip r:embed="rId9" cstate="print"/>
          <a:srcRect r="14300" b="24790"/>
          <a:stretch>
            <a:fillRect/>
          </a:stretch>
        </p:blipFill>
        <p:spPr bwMode="auto">
          <a:xfrm>
            <a:off x="2492896" y="2771800"/>
            <a:ext cx="2160240" cy="1309236"/>
          </a:xfrm>
          <a:prstGeom prst="rect">
            <a:avLst/>
          </a:prstGeom>
          <a:noFill/>
        </p:spPr>
      </p:pic>
      <p:pic>
        <p:nvPicPr>
          <p:cNvPr id="4105" name="Picture 9" descr="C:\Users\ULTRA\Desktop\н г 8 сад\IMG-20191226-WA0183.jpg"/>
          <p:cNvPicPr>
            <a:picLocks noChangeAspect="1" noChangeArrowheads="1"/>
          </p:cNvPicPr>
          <p:nvPr/>
        </p:nvPicPr>
        <p:blipFill>
          <a:blip r:embed="rId10" cstate="print"/>
          <a:srcRect l="23750"/>
          <a:stretch>
            <a:fillRect/>
          </a:stretch>
        </p:blipFill>
        <p:spPr bwMode="auto">
          <a:xfrm>
            <a:off x="4869160" y="3491880"/>
            <a:ext cx="1988840" cy="1738205"/>
          </a:xfrm>
          <a:prstGeom prst="rect">
            <a:avLst/>
          </a:prstGeom>
          <a:noFill/>
        </p:spPr>
      </p:pic>
      <p:pic>
        <p:nvPicPr>
          <p:cNvPr id="4106" name="Picture 10" descr="C:\Users\ULTRA\Desktop\н г 8 сад\IMG-20191226-WA018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64904" y="4067944"/>
            <a:ext cx="2312918" cy="1541343"/>
          </a:xfrm>
          <a:prstGeom prst="rect">
            <a:avLst/>
          </a:prstGeom>
          <a:noFill/>
        </p:spPr>
      </p:pic>
      <p:pic>
        <p:nvPicPr>
          <p:cNvPr id="4107" name="Picture 11" descr="C:\Users\ULTRA\Desktop\н г 8 сад\IMG-20191226-WA019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220072"/>
            <a:ext cx="2377192" cy="1584176"/>
          </a:xfrm>
          <a:prstGeom prst="rect">
            <a:avLst/>
          </a:prstGeom>
          <a:noFill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 cstate="print"/>
          <a:srcRect l="9225" t="431" r="17538" b="12714"/>
          <a:stretch>
            <a:fillRect/>
          </a:stretch>
        </p:blipFill>
        <p:spPr bwMode="auto">
          <a:xfrm>
            <a:off x="4725144" y="5292080"/>
            <a:ext cx="2132856" cy="168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876256"/>
            <a:ext cx="2348880" cy="176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 cstate="print"/>
          <a:srcRect b="17938"/>
          <a:stretch>
            <a:fillRect/>
          </a:stretch>
        </p:blipFill>
        <p:spPr bwMode="auto">
          <a:xfrm>
            <a:off x="2924944" y="5436096"/>
            <a:ext cx="1406359" cy="205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6" cstate="print"/>
          <a:srcRect l="7506" r="12935"/>
          <a:stretch>
            <a:fillRect/>
          </a:stretch>
        </p:blipFill>
        <p:spPr bwMode="auto">
          <a:xfrm>
            <a:off x="4121696" y="7020272"/>
            <a:ext cx="2736304" cy="16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7" cstate="print"/>
          <a:srcRect t="4338" b="30156"/>
          <a:stretch>
            <a:fillRect/>
          </a:stretch>
        </p:blipFill>
        <p:spPr bwMode="auto">
          <a:xfrm>
            <a:off x="2348880" y="7047576"/>
            <a:ext cx="1800200" cy="209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LTRA\Desktop\a10dcb5145f2ee9d080f66377f22b2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073" name="Picture 1" descr="C:\Users\ULTRA\Desktop\н г 8 сад\IMG-20191226-WA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827584"/>
            <a:ext cx="1944216" cy="2592288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22364"/>
          <a:stretch>
            <a:fillRect/>
          </a:stretch>
        </p:blipFill>
        <p:spPr bwMode="auto">
          <a:xfrm>
            <a:off x="2708920" y="971600"/>
            <a:ext cx="2276425" cy="235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4830" r="4829"/>
          <a:stretch>
            <a:fillRect/>
          </a:stretch>
        </p:blipFill>
        <p:spPr bwMode="auto">
          <a:xfrm rot="5400000">
            <a:off x="4567436" y="3505573"/>
            <a:ext cx="280831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 r="22574"/>
          <a:stretch>
            <a:fillRect/>
          </a:stretch>
        </p:blipFill>
        <p:spPr bwMode="auto">
          <a:xfrm>
            <a:off x="2204864" y="3419872"/>
            <a:ext cx="26761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 r="41378"/>
          <a:stretch>
            <a:fillRect/>
          </a:stretch>
        </p:blipFill>
        <p:spPr bwMode="auto">
          <a:xfrm rot="5400000">
            <a:off x="-52442" y="4480426"/>
            <a:ext cx="2591954" cy="248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472894" y="6243678"/>
            <a:ext cx="37124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060848" y="467544"/>
            <a:ext cx="278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Готовимся к новому году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 cstate="print"/>
          <a:srcRect r="14583"/>
          <a:stretch>
            <a:fillRect/>
          </a:stretch>
        </p:blipFill>
        <p:spPr bwMode="auto">
          <a:xfrm>
            <a:off x="188640" y="7199784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LTRA\Desktop\a10dcb5145f2ee9d080f66377f22b2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856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48880" y="-468560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 конкурсы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80" y="0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в муниципальном хореографическом конкурсе</a:t>
            </a:r>
            <a:endParaRPr lang="ru-RU" sz="1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5 декабря на базе МБДОУ «Детский сад №14 г. Беслана» прошел муниципальный хореографический конкурс «Цветок дружбы». С нашего сада в нем приняли участие воспитанники подготовительной группы с композицией «Веселая ярмарка». Подготовила их музыкальный руководителей 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Сланова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М.Ч. По результатам конкурса нашим  воспитанникам присудили Гран-при конкурса. От души их поздравляем и желаем дальнейших творческих успехов.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LTRA\Desktop\н г заманкул\IMG-20191205-WA0028.jpg"/>
          <p:cNvPicPr>
            <a:picLocks noChangeAspect="1" noChangeArrowheads="1"/>
          </p:cNvPicPr>
          <p:nvPr/>
        </p:nvPicPr>
        <p:blipFill>
          <a:blip r:embed="rId3" cstate="print"/>
          <a:srcRect l="6951" t="10035" r="18500" b="3374"/>
          <a:stretch>
            <a:fillRect/>
          </a:stretch>
        </p:blipFill>
        <p:spPr bwMode="auto">
          <a:xfrm>
            <a:off x="1052736" y="1835696"/>
            <a:ext cx="4392488" cy="2412775"/>
          </a:xfrm>
          <a:prstGeom prst="rect">
            <a:avLst/>
          </a:prstGeom>
          <a:noFill/>
        </p:spPr>
      </p:pic>
      <p:sp>
        <p:nvSpPr>
          <p:cNvPr id="106" name="Прямоугольник 105"/>
          <p:cNvSpPr/>
          <p:nvPr/>
        </p:nvSpPr>
        <p:spPr>
          <a:xfrm>
            <a:off x="980728" y="4355976"/>
            <a:ext cx="49685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Конкурс "Театральная маска"</a:t>
            </a:r>
          </a:p>
          <a:p>
            <a:pPr fontAlgn="base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В декабре месяце наш детский сад принял участие в районном конкурсе "Театральная маска". в первом этапе конкурса приняли участие родители. педагоги и родители. Из всех четырех номинаций лучшие работы были отправлены на районный конкурс, который проходил в МБДОУ "Детский сад №3 г. Беслана", и получили призовые места.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87083" y="6377947"/>
            <a:ext cx="315584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1435</Words>
  <Application>Microsoft Office PowerPoint</Application>
  <PresentationFormat>Экран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ULTRA</dc:creator>
  <cp:lastModifiedBy>ULTRA</cp:lastModifiedBy>
  <cp:revision>17</cp:revision>
  <dcterms:created xsi:type="dcterms:W3CDTF">2019-12-22T19:30:53Z</dcterms:created>
  <dcterms:modified xsi:type="dcterms:W3CDTF">2020-01-04T19:32:43Z</dcterms:modified>
</cp:coreProperties>
</file>