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ms-powerpoint.presentation.macroEnabled.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6858000" cy="9144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C31B"/>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3" autoAdjust="0"/>
    <p:restoredTop sz="94714" autoAdjust="0"/>
  </p:normalViewPr>
  <p:slideViewPr>
    <p:cSldViewPr>
      <p:cViewPr>
        <p:scale>
          <a:sx n="95" d="100"/>
          <a:sy n="95" d="100"/>
        </p:scale>
        <p:origin x="-1968" y="21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bwMode="white">
          <a:xfrm>
            <a:off x="0" y="7961376"/>
            <a:ext cx="6858000" cy="118262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858" y="8071104"/>
            <a:ext cx="1687068" cy="9509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1769364" y="8058912"/>
            <a:ext cx="5088636" cy="95097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1771650" y="5384800"/>
            <a:ext cx="4857750" cy="24384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771650" y="8066716"/>
            <a:ext cx="5029200" cy="9144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57150" y="8091599"/>
            <a:ext cx="1543050" cy="914400"/>
          </a:xfrm>
        </p:spPr>
        <p:txBody>
          <a:bodyPr>
            <a:noAutofit/>
          </a:bodyPr>
          <a:lstStyle>
            <a:lvl1pPr algn="ctr">
              <a:defRPr sz="2000">
                <a:solidFill>
                  <a:srgbClr val="FFFFFF"/>
                </a:solidFill>
              </a:defRPr>
            </a:lvl1pPr>
          </a:lstStyle>
          <a:p>
            <a:fld id="{DC8B1A87-AECE-4169-9294-7ED57AF1F85B}" type="datetimeFigureOut">
              <a:rPr lang="ru-RU" smtClean="0"/>
              <a:pPr/>
              <a:t>04.01.2020</a:t>
            </a:fld>
            <a:endParaRPr lang="ru-RU" dirty="0"/>
          </a:p>
        </p:txBody>
      </p:sp>
      <p:sp>
        <p:nvSpPr>
          <p:cNvPr id="17" name="Нижний колонтитул 16"/>
          <p:cNvSpPr>
            <a:spLocks noGrp="1"/>
          </p:cNvSpPr>
          <p:nvPr>
            <p:ph type="ftr" sz="quarter" idx="11"/>
          </p:nvPr>
        </p:nvSpPr>
        <p:spPr>
          <a:xfrm>
            <a:off x="1564045" y="315385"/>
            <a:ext cx="4400550" cy="486833"/>
          </a:xfrm>
        </p:spPr>
        <p:txBody>
          <a:bodyPr/>
          <a:lstStyle>
            <a:lvl1pPr algn="r">
              <a:defRPr>
                <a:solidFill>
                  <a:schemeClr val="tx2"/>
                </a:solidFill>
              </a:defRPr>
            </a:lvl1pPr>
          </a:lstStyle>
          <a:p>
            <a:endParaRPr lang="ru-RU" dirty="0"/>
          </a:p>
        </p:txBody>
      </p:sp>
      <p:sp>
        <p:nvSpPr>
          <p:cNvPr id="29" name="Номер слайда 28"/>
          <p:cNvSpPr>
            <a:spLocks noGrp="1"/>
          </p:cNvSpPr>
          <p:nvPr>
            <p:ph type="sldNum" sz="quarter" idx="12"/>
          </p:nvPr>
        </p:nvSpPr>
        <p:spPr>
          <a:xfrm>
            <a:off x="6000750" y="304800"/>
            <a:ext cx="628650" cy="508000"/>
          </a:xfrm>
        </p:spPr>
        <p:txBody>
          <a:bodyPr/>
          <a:lstStyle>
            <a:lvl1pPr>
              <a:defRPr>
                <a:solidFill>
                  <a:schemeClr val="tx2"/>
                </a:solidFill>
              </a:defRPr>
            </a:lvl1pPr>
          </a:lstStyle>
          <a:p>
            <a:fld id="{DE790D97-F5AF-4222-807F-97919CFFADE3}"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C8B1A87-AECE-4169-9294-7ED57AF1F85B}" type="datetimeFigureOut">
              <a:rPr lang="ru-RU" smtClean="0"/>
              <a:pPr/>
              <a:t>04.01.2020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E790D97-F5AF-4222-807F-97919CFFADE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14900" y="812801"/>
            <a:ext cx="1543050" cy="7355417"/>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812800"/>
            <a:ext cx="4171950" cy="7355419"/>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914900" y="8331204"/>
            <a:ext cx="1657350" cy="486833"/>
          </a:xfrm>
        </p:spPr>
        <p:txBody>
          <a:bodyPr/>
          <a:lstStyle/>
          <a:p>
            <a:fld id="{DC8B1A87-AECE-4169-9294-7ED57AF1F85B}" type="datetimeFigureOut">
              <a:rPr lang="ru-RU" smtClean="0"/>
              <a:pPr/>
              <a:t>04.01.2020</a:t>
            </a:fld>
            <a:endParaRPr lang="ru-RU" dirty="0"/>
          </a:p>
        </p:txBody>
      </p:sp>
      <p:sp>
        <p:nvSpPr>
          <p:cNvPr id="5" name="Нижний колонтитул 4"/>
          <p:cNvSpPr>
            <a:spLocks noGrp="1"/>
          </p:cNvSpPr>
          <p:nvPr>
            <p:ph type="ftr" sz="quarter" idx="11"/>
          </p:nvPr>
        </p:nvSpPr>
        <p:spPr>
          <a:xfrm>
            <a:off x="342901" y="8330944"/>
            <a:ext cx="4180112" cy="486833"/>
          </a:xfrm>
        </p:spPr>
        <p:txBody>
          <a:bodyPr/>
          <a:lstStyle/>
          <a:p>
            <a:endParaRPr lang="ru-RU" dirty="0"/>
          </a:p>
        </p:txBody>
      </p:sp>
      <p:sp>
        <p:nvSpPr>
          <p:cNvPr id="7" name="Прямоугольник 6"/>
          <p:cNvSpPr/>
          <p:nvPr/>
        </p:nvSpPr>
        <p:spPr bwMode="white">
          <a:xfrm>
            <a:off x="4572239" y="0"/>
            <a:ext cx="240030" cy="9144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4606529" y="812800"/>
            <a:ext cx="171450" cy="83312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4606529" y="0"/>
            <a:ext cx="171450" cy="7112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4336654" y="263922"/>
            <a:ext cx="711200" cy="183357"/>
          </a:xfrm>
        </p:spPr>
        <p:txBody>
          <a:bodyPr/>
          <a:lstStyle/>
          <a:p>
            <a:fld id="{DE790D97-F5AF-4222-807F-97919CFFADE3}"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486" y="304800"/>
            <a:ext cx="6115050" cy="13208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DC8B1A87-AECE-4169-9294-7ED57AF1F85B}" type="datetimeFigureOut">
              <a:rPr lang="ru-RU" smtClean="0"/>
              <a:pPr/>
              <a:t>04.01.2020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DE790D97-F5AF-4222-807F-97919CFFADE3}" type="slidenum">
              <a:rPr lang="ru-RU" smtClean="0"/>
              <a:pPr/>
              <a:t>‹#›</a:t>
            </a:fld>
            <a:endParaRPr lang="ru-RU" dirty="0"/>
          </a:p>
        </p:txBody>
      </p:sp>
      <p:sp>
        <p:nvSpPr>
          <p:cNvPr id="8" name="Содержимое 7"/>
          <p:cNvSpPr>
            <a:spLocks noGrp="1"/>
          </p:cNvSpPr>
          <p:nvPr>
            <p:ph sz="quarter" idx="1"/>
          </p:nvPr>
        </p:nvSpPr>
        <p:spPr>
          <a:xfrm>
            <a:off x="459486" y="2133600"/>
            <a:ext cx="6115050" cy="5994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1028700" y="3657600"/>
            <a:ext cx="5342335" cy="2230967"/>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2032000"/>
            <a:ext cx="6858000" cy="1524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2133600"/>
            <a:ext cx="971550" cy="1320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028700" y="2133600"/>
            <a:ext cx="5829300" cy="1320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028700" y="2133600"/>
            <a:ext cx="5715000" cy="13208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DC8B1A87-AECE-4169-9294-7ED57AF1F85B}" type="datetimeFigureOut">
              <a:rPr lang="ru-RU" smtClean="0"/>
              <a:pPr/>
              <a:t>04.01.2020</a:t>
            </a:fld>
            <a:endParaRPr lang="ru-RU" dirty="0"/>
          </a:p>
        </p:txBody>
      </p:sp>
      <p:sp>
        <p:nvSpPr>
          <p:cNvPr id="13" name="Номер слайда 12"/>
          <p:cNvSpPr>
            <a:spLocks noGrp="1"/>
          </p:cNvSpPr>
          <p:nvPr>
            <p:ph type="sldNum" sz="quarter" idx="11"/>
          </p:nvPr>
        </p:nvSpPr>
        <p:spPr>
          <a:xfrm>
            <a:off x="0" y="2336800"/>
            <a:ext cx="971550" cy="935568"/>
          </a:xfrm>
        </p:spPr>
        <p:txBody>
          <a:bodyPr>
            <a:noAutofit/>
          </a:bodyPr>
          <a:lstStyle>
            <a:lvl1pPr>
              <a:defRPr sz="2400">
                <a:solidFill>
                  <a:srgbClr val="FFFFFF"/>
                </a:solidFill>
              </a:defRPr>
            </a:lvl1pPr>
          </a:lstStyle>
          <a:p>
            <a:fld id="{DE790D97-F5AF-4222-807F-97919CFFADE3}" type="slidenum">
              <a:rPr lang="ru-RU" smtClean="0"/>
              <a:pPr/>
              <a:t>‹#›</a:t>
            </a:fld>
            <a:endParaRPr lang="ru-RU" dirty="0"/>
          </a:p>
        </p:txBody>
      </p:sp>
      <p:sp>
        <p:nvSpPr>
          <p:cNvPr id="14" name="Нижний колонтитул 13"/>
          <p:cNvSpPr>
            <a:spLocks noGrp="1"/>
          </p:cNvSpPr>
          <p:nvPr>
            <p:ph type="ftr" sz="quarter" idx="12"/>
          </p:nvPr>
        </p:nvSpPr>
        <p:spPr/>
        <p:txBody>
          <a:bodyPr/>
          <a:lstStyle/>
          <a:p>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457200" y="2119423"/>
            <a:ext cx="2914650" cy="6096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3633676" y="2119423"/>
            <a:ext cx="2914650" cy="6096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DC8B1A87-AECE-4169-9294-7ED57AF1F85B}" type="datetimeFigureOut">
              <a:rPr lang="ru-RU" smtClean="0"/>
              <a:pPr/>
              <a:t>04.01.2020</a:t>
            </a:fld>
            <a:endParaRPr lang="ru-RU" dirty="0"/>
          </a:p>
        </p:txBody>
      </p:sp>
      <p:sp>
        <p:nvSpPr>
          <p:cNvPr id="10" name="Номер слайда 9"/>
          <p:cNvSpPr>
            <a:spLocks noGrp="1"/>
          </p:cNvSpPr>
          <p:nvPr>
            <p:ph type="sldNum" sz="quarter" idx="16"/>
          </p:nvPr>
        </p:nvSpPr>
        <p:spPr/>
        <p:txBody>
          <a:bodyPr rtlCol="0"/>
          <a:lstStyle/>
          <a:p>
            <a:fld id="{DE790D97-F5AF-4222-807F-97919CFFADE3}" type="slidenum">
              <a:rPr lang="ru-RU" smtClean="0"/>
              <a:pPr/>
              <a:t>‹#›</a:t>
            </a:fld>
            <a:endParaRPr lang="ru-RU" dirty="0"/>
          </a:p>
        </p:txBody>
      </p:sp>
      <p:sp>
        <p:nvSpPr>
          <p:cNvPr id="12" name="Нижний колонтитул 11"/>
          <p:cNvSpPr>
            <a:spLocks noGrp="1"/>
          </p:cNvSpPr>
          <p:nvPr>
            <p:ph type="ftr" sz="quarter" idx="17"/>
          </p:nvPr>
        </p:nvSpPr>
        <p:spPr/>
        <p:txBody>
          <a:bodyPr rtlCol="0"/>
          <a:lstStyle/>
          <a:p>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0050" y="364067"/>
            <a:ext cx="6115050" cy="1159933"/>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457200" y="3251200"/>
            <a:ext cx="2914650" cy="4775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3600450" y="3251200"/>
            <a:ext cx="2914650" cy="4775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DC8B1A87-AECE-4169-9294-7ED57AF1F85B}" type="datetimeFigureOut">
              <a:rPr lang="ru-RU" smtClean="0"/>
              <a:pPr/>
              <a:t>04.01.2020</a:t>
            </a:fld>
            <a:endParaRPr lang="ru-RU" dirty="0"/>
          </a:p>
        </p:txBody>
      </p:sp>
      <p:sp>
        <p:nvSpPr>
          <p:cNvPr id="12" name="Номер слайда 11"/>
          <p:cNvSpPr>
            <a:spLocks noGrp="1"/>
          </p:cNvSpPr>
          <p:nvPr>
            <p:ph type="sldNum" sz="quarter" idx="16"/>
          </p:nvPr>
        </p:nvSpPr>
        <p:spPr/>
        <p:txBody>
          <a:bodyPr rtlCol="0"/>
          <a:lstStyle/>
          <a:p>
            <a:fld id="{DE790D97-F5AF-4222-807F-97919CFFADE3}" type="slidenum">
              <a:rPr lang="ru-RU" smtClean="0"/>
              <a:pPr/>
              <a:t>‹#›</a:t>
            </a:fld>
            <a:endParaRPr lang="ru-RU" dirty="0"/>
          </a:p>
        </p:txBody>
      </p:sp>
      <p:sp>
        <p:nvSpPr>
          <p:cNvPr id="14" name="Нижний колонтитул 13"/>
          <p:cNvSpPr>
            <a:spLocks noGrp="1"/>
          </p:cNvSpPr>
          <p:nvPr>
            <p:ph type="ftr" sz="quarter" idx="17"/>
          </p:nvPr>
        </p:nvSpPr>
        <p:spPr/>
        <p:txBody>
          <a:bodyPr rtlCol="0"/>
          <a:lstStyle/>
          <a:p>
            <a:endParaRPr lang="ru-RU" dirty="0"/>
          </a:p>
        </p:txBody>
      </p:sp>
      <p:sp>
        <p:nvSpPr>
          <p:cNvPr id="16" name="Текст 15"/>
          <p:cNvSpPr>
            <a:spLocks noGrp="1"/>
          </p:cNvSpPr>
          <p:nvPr>
            <p:ph type="body" sz="quarter" idx="1"/>
          </p:nvPr>
        </p:nvSpPr>
        <p:spPr>
          <a:xfrm>
            <a:off x="457200" y="2336800"/>
            <a:ext cx="2914650" cy="85344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3600450" y="2336800"/>
            <a:ext cx="2914650" cy="85344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C8B1A87-AECE-4169-9294-7ED57AF1F85B}" type="datetimeFigureOut">
              <a:rPr lang="ru-RU" smtClean="0"/>
              <a:pPr/>
              <a:t>04.01.2020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DE790D97-F5AF-4222-807F-97919CFFADE3}"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C8B1A87-AECE-4169-9294-7ED57AF1F85B}" type="datetimeFigureOut">
              <a:rPr lang="ru-RU" smtClean="0"/>
              <a:pPr/>
              <a:t>04.01.2020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a:xfrm>
            <a:off x="0" y="8331200"/>
            <a:ext cx="400050" cy="508000"/>
          </a:xfrm>
        </p:spPr>
        <p:txBody>
          <a:bodyPr/>
          <a:lstStyle>
            <a:lvl1pPr>
              <a:defRPr>
                <a:solidFill>
                  <a:schemeClr val="tx2"/>
                </a:solidFill>
              </a:defRPr>
            </a:lvl1pPr>
          </a:lstStyle>
          <a:p>
            <a:fld id="{DE790D97-F5AF-4222-807F-97919CFFADE3}"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4067"/>
            <a:ext cx="6057900" cy="1159933"/>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DC8B1A87-AECE-4169-9294-7ED57AF1F85B}" type="datetimeFigureOut">
              <a:rPr lang="ru-RU" smtClean="0"/>
              <a:pPr/>
              <a:t>04.01.2020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DE790D97-F5AF-4222-807F-97919CFFADE3}" type="slidenum">
              <a:rPr lang="ru-RU" smtClean="0"/>
              <a:pPr/>
              <a:t>‹#›</a:t>
            </a:fld>
            <a:endParaRPr lang="ru-RU" dirty="0"/>
          </a:p>
        </p:txBody>
      </p:sp>
      <p:sp>
        <p:nvSpPr>
          <p:cNvPr id="3" name="Текст 2"/>
          <p:cNvSpPr>
            <a:spLocks noGrp="1"/>
          </p:cNvSpPr>
          <p:nvPr>
            <p:ph type="body" idx="2"/>
          </p:nvPr>
        </p:nvSpPr>
        <p:spPr>
          <a:xfrm>
            <a:off x="457200" y="2336800"/>
            <a:ext cx="1200150" cy="5791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1771650" y="2336800"/>
            <a:ext cx="4800600" cy="5892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200150" y="7315200"/>
            <a:ext cx="5486400" cy="9144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6858" y="6096000"/>
            <a:ext cx="6858000" cy="118262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58" y="6217920"/>
            <a:ext cx="1097280" cy="9509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159002" y="6205728"/>
            <a:ext cx="5698998" cy="95097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200150" y="6197600"/>
            <a:ext cx="5486400" cy="9144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085850" y="0"/>
            <a:ext cx="75438" cy="915619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4686300" y="8331201"/>
            <a:ext cx="2000250" cy="486833"/>
          </a:xfrm>
        </p:spPr>
        <p:txBody>
          <a:bodyPr rtlCol="0"/>
          <a:lstStyle/>
          <a:p>
            <a:fld id="{DC8B1A87-AECE-4169-9294-7ED57AF1F85B}" type="datetimeFigureOut">
              <a:rPr lang="ru-RU" smtClean="0"/>
              <a:pPr/>
              <a:t>04.01.2020</a:t>
            </a:fld>
            <a:endParaRPr lang="ru-RU" dirty="0"/>
          </a:p>
        </p:txBody>
      </p:sp>
      <p:sp>
        <p:nvSpPr>
          <p:cNvPr id="13" name="Номер слайда 12"/>
          <p:cNvSpPr>
            <a:spLocks noGrp="1"/>
          </p:cNvSpPr>
          <p:nvPr>
            <p:ph type="sldNum" sz="quarter" idx="11"/>
          </p:nvPr>
        </p:nvSpPr>
        <p:spPr>
          <a:xfrm>
            <a:off x="0" y="6222999"/>
            <a:ext cx="1085850" cy="884771"/>
          </a:xfrm>
        </p:spPr>
        <p:txBody>
          <a:bodyPr rtlCol="0"/>
          <a:lstStyle>
            <a:lvl1pPr>
              <a:defRPr sz="2800"/>
            </a:lvl1pPr>
          </a:lstStyle>
          <a:p>
            <a:fld id="{DE790D97-F5AF-4222-807F-97919CFFADE3}" type="slidenum">
              <a:rPr lang="ru-RU" smtClean="0"/>
              <a:pPr/>
              <a:t>‹#›</a:t>
            </a:fld>
            <a:endParaRPr lang="ru-RU" dirty="0"/>
          </a:p>
        </p:txBody>
      </p:sp>
      <p:sp>
        <p:nvSpPr>
          <p:cNvPr id="14" name="Нижний колонтитул 13"/>
          <p:cNvSpPr>
            <a:spLocks noGrp="1"/>
          </p:cNvSpPr>
          <p:nvPr>
            <p:ph type="ftr" sz="quarter" idx="12"/>
          </p:nvPr>
        </p:nvSpPr>
        <p:spPr>
          <a:xfrm>
            <a:off x="1200150" y="8330942"/>
            <a:ext cx="3429000" cy="486833"/>
          </a:xfrm>
        </p:spPr>
        <p:txBody>
          <a:bodyPr rtlCol="0"/>
          <a:lstStyle/>
          <a:p>
            <a:endParaRPr lang="ru-RU" dirty="0"/>
          </a:p>
        </p:txBody>
      </p:sp>
      <p:sp>
        <p:nvSpPr>
          <p:cNvPr id="3" name="Рисунок 2"/>
          <p:cNvSpPr>
            <a:spLocks noGrp="1"/>
          </p:cNvSpPr>
          <p:nvPr>
            <p:ph type="pic" idx="1"/>
          </p:nvPr>
        </p:nvSpPr>
        <p:spPr>
          <a:xfrm>
            <a:off x="1170432" y="0"/>
            <a:ext cx="5687568" cy="6091936"/>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304800"/>
            <a:ext cx="6115050" cy="1320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9486" y="2133600"/>
            <a:ext cx="6115050" cy="603504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0" y="8331201"/>
            <a:ext cx="2000250" cy="486833"/>
          </a:xfrm>
          <a:prstGeom prst="rect">
            <a:avLst/>
          </a:prstGeom>
        </p:spPr>
        <p:txBody>
          <a:bodyPr vert="horz" anchor="ctr" anchorCtr="0"/>
          <a:lstStyle>
            <a:lvl1pPr algn="l" eaLnBrk="1" latinLnBrk="0" hangingPunct="1">
              <a:defRPr kumimoji="0" sz="1400">
                <a:solidFill>
                  <a:schemeClr val="tx2"/>
                </a:solidFill>
              </a:defRPr>
            </a:lvl1pPr>
          </a:lstStyle>
          <a:p>
            <a:fld id="{DC8B1A87-AECE-4169-9294-7ED57AF1F85B}" type="datetimeFigureOut">
              <a:rPr lang="ru-RU" smtClean="0"/>
              <a:pPr/>
              <a:t>04.01.2020</a:t>
            </a:fld>
            <a:endParaRPr lang="ru-RU" dirty="0"/>
          </a:p>
        </p:txBody>
      </p:sp>
      <p:sp>
        <p:nvSpPr>
          <p:cNvPr id="3" name="Нижний колонтитул 2"/>
          <p:cNvSpPr>
            <a:spLocks noGrp="1"/>
          </p:cNvSpPr>
          <p:nvPr>
            <p:ph type="ftr" sz="quarter" idx="3"/>
          </p:nvPr>
        </p:nvSpPr>
        <p:spPr>
          <a:xfrm>
            <a:off x="457201" y="8330942"/>
            <a:ext cx="4065812" cy="486833"/>
          </a:xfrm>
          <a:prstGeom prst="rect">
            <a:avLst/>
          </a:prstGeom>
        </p:spPr>
        <p:txBody>
          <a:bodyPr vert="horz" anchor="ctr"/>
          <a:lstStyle>
            <a:lvl1pPr algn="r" eaLnBrk="1" latinLnBrk="0" hangingPunct="1">
              <a:defRPr kumimoji="0" sz="1400">
                <a:solidFill>
                  <a:schemeClr val="tx2"/>
                </a:solidFill>
              </a:defRPr>
            </a:lvl1pPr>
          </a:lstStyle>
          <a:p>
            <a:endParaRPr lang="ru-RU" dirty="0"/>
          </a:p>
        </p:txBody>
      </p:sp>
      <p:sp>
        <p:nvSpPr>
          <p:cNvPr id="7" name="Прямоугольник 6"/>
          <p:cNvSpPr/>
          <p:nvPr/>
        </p:nvSpPr>
        <p:spPr bwMode="white">
          <a:xfrm>
            <a:off x="0" y="1645920"/>
            <a:ext cx="6858000" cy="42672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706880"/>
            <a:ext cx="400050"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442912" y="1706880"/>
            <a:ext cx="6415088"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696296"/>
            <a:ext cx="400050" cy="325968"/>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E790D97-F5AF-4222-807F-97919CFFADE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5589588" y="107950"/>
            <a:ext cx="1268412" cy="1008063"/>
          </a:xfrm>
          <a:solidFill>
            <a:schemeClr val="bg1"/>
          </a:solidFill>
        </p:spPr>
        <p:txBody>
          <a:bodyPr>
            <a:normAutofit fontScale="90000"/>
          </a:bodyPr>
          <a:lstStyle/>
          <a:p>
            <a:r>
              <a:rPr lang="ru-RU" sz="1800" dirty="0" smtClean="0">
                <a:effectLst>
                  <a:outerShdw blurRad="38100" dist="38100" dir="2700000" algn="tl">
                    <a:srgbClr val="000000">
                      <a:alpha val="43137"/>
                    </a:srgbClr>
                  </a:outerShdw>
                </a:effectLst>
              </a:rPr>
              <a:t>   МБДОУ</a:t>
            </a:r>
            <a:br>
              <a:rPr lang="ru-RU" sz="1800" dirty="0" smtClean="0">
                <a:effectLst>
                  <a:outerShdw blurRad="38100" dist="38100" dir="2700000" algn="tl">
                    <a:srgbClr val="000000">
                      <a:alpha val="43137"/>
                    </a:srgbClr>
                  </a:outerShdw>
                </a:effectLst>
              </a:rPr>
            </a:br>
            <a:r>
              <a:rPr lang="ru-RU" sz="1800" dirty="0" smtClean="0">
                <a:effectLst>
                  <a:outerShdw blurRad="38100" dist="38100" dir="2700000" algn="tl">
                    <a:srgbClr val="000000">
                      <a:alpha val="43137"/>
                    </a:srgbClr>
                  </a:outerShdw>
                </a:effectLst>
              </a:rPr>
              <a:t>«Детский сад №8 г.Беслана»</a:t>
            </a:r>
            <a:endParaRPr lang="ru-RU" sz="1800" dirty="0">
              <a:effectLst>
                <a:outerShdw blurRad="38100" dist="38100" dir="2700000" algn="tl">
                  <a:srgbClr val="000000">
                    <a:alpha val="43137"/>
                  </a:srgbClr>
                </a:outerShdw>
              </a:effectLst>
            </a:endParaRPr>
          </a:p>
        </p:txBody>
      </p:sp>
      <p:pic>
        <p:nvPicPr>
          <p:cNvPr id="5" name="Рисунок 4" descr="c9a3bcc9d2f6b8eae4e80016e24a2123.jpg"/>
          <p:cNvPicPr>
            <a:picLocks noChangeAspect="1"/>
          </p:cNvPicPr>
          <p:nvPr/>
        </p:nvPicPr>
        <p:blipFill rotWithShape="1">
          <a:blip r:embed="rId2" cstate="print"/>
          <a:srcRect t="12548" b="9306"/>
          <a:stretch/>
        </p:blipFill>
        <p:spPr>
          <a:xfrm>
            <a:off x="116632" y="107504"/>
            <a:ext cx="5400600"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b26a3981cdf320fb7822eee871943416.jpg"/>
          <p:cNvPicPr>
            <a:picLocks noChangeAspect="1"/>
          </p:cNvPicPr>
          <p:nvPr/>
        </p:nvPicPr>
        <p:blipFill>
          <a:blip r:embed="rId3" cstate="print"/>
          <a:stretch>
            <a:fillRect/>
          </a:stretch>
        </p:blipFill>
        <p:spPr>
          <a:xfrm flipV="1">
            <a:off x="242657" y="9143999"/>
            <a:ext cx="34289" cy="117668"/>
          </a:xfrm>
          <a:prstGeom prst="rect">
            <a:avLst/>
          </a:prstGeom>
        </p:spPr>
      </p:pic>
      <p:pic>
        <p:nvPicPr>
          <p:cNvPr id="18" name="Рисунок 17" descr="a4c1413dcf5e31032cac81775f81dc31.jpg"/>
          <p:cNvPicPr>
            <a:picLocks noChangeAspect="1"/>
          </p:cNvPicPr>
          <p:nvPr/>
        </p:nvPicPr>
        <p:blipFill>
          <a:blip r:embed="rId4" cstate="print"/>
          <a:stretch>
            <a:fillRect/>
          </a:stretch>
        </p:blipFill>
        <p:spPr>
          <a:xfrm>
            <a:off x="97282" y="3119972"/>
            <a:ext cx="3115695" cy="4764399"/>
          </a:xfrm>
          <a:prstGeom prst="rect">
            <a:avLst/>
          </a:prstGeom>
        </p:spPr>
      </p:pic>
      <p:sp>
        <p:nvSpPr>
          <p:cNvPr id="20" name="TextBox 19"/>
          <p:cNvSpPr txBox="1"/>
          <p:nvPr/>
        </p:nvSpPr>
        <p:spPr>
          <a:xfrm>
            <a:off x="620689" y="971600"/>
            <a:ext cx="4608512" cy="900600"/>
          </a:xfrm>
          <a:prstGeom prst="rect">
            <a:avLst/>
          </a:prstGeom>
          <a:noFill/>
          <a:ln>
            <a:solidFill>
              <a:srgbClr val="FFC000"/>
            </a:solidFill>
          </a:ln>
        </p:spPr>
        <p:txBody>
          <a:bodyPr wrap="square" rtlCol="0">
            <a:prstTxWarp prst="textChevron">
              <a:avLst/>
            </a:prstTxWarp>
            <a:spAutoFit/>
            <a:scene3d>
              <a:camera prst="orthographicFront"/>
              <a:lightRig rig="threePt" dir="t"/>
            </a:scene3d>
            <a:sp3d extrusionH="57150">
              <a:bevelT w="38100" h="38100"/>
            </a:sp3d>
          </a:bodyPr>
          <a:lstStyle/>
          <a:p>
            <a:r>
              <a:rPr lang="ru-RU" sz="4800" b="1" u="sng" dirty="0" smtClean="0">
                <a:solidFill>
                  <a:schemeClr val="accent6">
                    <a:lumMod val="75000"/>
                  </a:schemeClr>
                </a:solidFill>
                <a:effectLst>
                  <a:glow rad="101600">
                    <a:srgbClr val="FFFF66">
                      <a:alpha val="60000"/>
                    </a:srgbClr>
                  </a:glow>
                  <a:outerShdw blurRad="50800" dist="38100" dir="2700000" algn="tl" rotWithShape="0">
                    <a:prstClr val="black">
                      <a:alpha val="40000"/>
                    </a:prstClr>
                  </a:outerShdw>
                </a:effectLst>
                <a:latin typeface="Impact" pitchFamily="34" charset="0"/>
              </a:rPr>
              <a:t> </a:t>
            </a:r>
            <a:endParaRPr lang="ru-RU" sz="4800" b="1" u="sng" dirty="0">
              <a:solidFill>
                <a:schemeClr val="accent6">
                  <a:lumMod val="75000"/>
                </a:schemeClr>
              </a:solidFill>
              <a:effectLst>
                <a:glow rad="101600">
                  <a:srgbClr val="FFFF66">
                    <a:alpha val="60000"/>
                  </a:srgbClr>
                </a:glow>
                <a:outerShdw blurRad="50800" dist="38100" dir="2700000" algn="tl" rotWithShape="0">
                  <a:prstClr val="black">
                    <a:alpha val="40000"/>
                  </a:prstClr>
                </a:outerShdw>
              </a:effectLst>
              <a:latin typeface="Impact" pitchFamily="34" charset="0"/>
            </a:endParaRPr>
          </a:p>
        </p:txBody>
      </p:sp>
      <p:sp>
        <p:nvSpPr>
          <p:cNvPr id="10" name="Прямоугольник 9"/>
          <p:cNvSpPr/>
          <p:nvPr/>
        </p:nvSpPr>
        <p:spPr>
          <a:xfrm flipH="1">
            <a:off x="116633" y="2411761"/>
            <a:ext cx="6624736" cy="672075"/>
          </a:xfrm>
          <a:prstGeom prst="rect">
            <a:avLst/>
          </a:prstGeom>
          <a:solidFill>
            <a:schemeClr val="accent1"/>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solidFill>
                  <a:schemeClr val="accent2">
                    <a:lumMod val="75000"/>
                  </a:schemeClr>
                </a:solidFill>
              </a:rPr>
              <a:t>Познавательна газета для родителей</a:t>
            </a:r>
            <a:endParaRPr lang="ru-RU" dirty="0">
              <a:solidFill>
                <a:schemeClr val="accent2">
                  <a:lumMod val="75000"/>
                </a:schemeClr>
              </a:solidFill>
            </a:endParaRPr>
          </a:p>
        </p:txBody>
      </p:sp>
      <p:sp>
        <p:nvSpPr>
          <p:cNvPr id="13" name="Прямоугольник 12"/>
          <p:cNvSpPr/>
          <p:nvPr/>
        </p:nvSpPr>
        <p:spPr>
          <a:xfrm>
            <a:off x="5661250" y="1187625"/>
            <a:ext cx="1098122" cy="1000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1772818" y="3563901"/>
            <a:ext cx="1368152" cy="307777"/>
          </a:xfrm>
          <a:prstGeom prst="rect">
            <a:avLst/>
          </a:prstGeom>
          <a:noFill/>
        </p:spPr>
        <p:txBody>
          <a:bodyPr wrap="square" rtlCol="0">
            <a:spAutoFit/>
          </a:bodyPr>
          <a:lstStyle/>
          <a:p>
            <a:r>
              <a:rPr lang="ru-RU" sz="1400" b="1" dirty="0" smtClean="0">
                <a:solidFill>
                  <a:srgbClr val="FF0000"/>
                </a:solidFill>
                <a:latin typeface="Times New Roman" pitchFamily="18" charset="0"/>
                <a:cs typeface="Times New Roman" pitchFamily="18" charset="0"/>
              </a:rPr>
              <a:t>День матери</a:t>
            </a:r>
            <a:endParaRPr lang="ru-RU" sz="1400" b="1" dirty="0">
              <a:solidFill>
                <a:srgbClr val="FF000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47156" y="3132004"/>
            <a:ext cx="1798613" cy="2664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50000" b="22720"/>
          <a:stretch/>
        </p:blipFill>
        <p:spPr bwMode="auto">
          <a:xfrm>
            <a:off x="116633" y="7956376"/>
            <a:ext cx="3029793" cy="10801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33258" y="1259632"/>
            <a:ext cx="1008112" cy="923330"/>
          </a:xfrm>
          <a:prstGeom prst="rect">
            <a:avLst/>
          </a:prstGeom>
          <a:solidFill>
            <a:schemeClr val="bg1"/>
          </a:solidFill>
        </p:spPr>
        <p:txBody>
          <a:bodyPr wrap="square" rtlCol="0">
            <a:spAutoFit/>
          </a:bodyPr>
          <a:lstStyle/>
          <a:p>
            <a:pPr algn="ctr"/>
            <a:r>
              <a:rPr lang="ru-RU" b="1" dirty="0" smtClean="0">
                <a:solidFill>
                  <a:srgbClr val="FFC000"/>
                </a:solidFill>
                <a:latin typeface="Times New Roman" pitchFamily="18" charset="0"/>
                <a:cs typeface="Times New Roman" pitchFamily="18" charset="0"/>
              </a:rPr>
              <a:t>№3</a:t>
            </a:r>
          </a:p>
          <a:p>
            <a:pPr algn="ctr"/>
            <a:r>
              <a:rPr lang="ru-RU" b="1" dirty="0" smtClean="0">
                <a:solidFill>
                  <a:srgbClr val="FFC000"/>
                </a:solidFill>
                <a:latin typeface="Times New Roman" pitchFamily="18" charset="0"/>
                <a:cs typeface="Times New Roman" pitchFamily="18" charset="0"/>
              </a:rPr>
              <a:t>Ноябрь </a:t>
            </a:r>
          </a:p>
          <a:p>
            <a:pPr algn="ctr"/>
            <a:r>
              <a:rPr lang="ru-RU" b="1" dirty="0" smtClean="0">
                <a:solidFill>
                  <a:srgbClr val="FFC000"/>
                </a:solidFill>
                <a:latin typeface="Times New Roman" pitchFamily="18" charset="0"/>
                <a:cs typeface="Times New Roman" pitchFamily="18" charset="0"/>
              </a:rPr>
              <a:t>2019 г.</a:t>
            </a:r>
            <a:endParaRPr lang="ru-RU" b="1" dirty="0">
              <a:solidFill>
                <a:srgbClr val="FFC000"/>
              </a:solidFill>
              <a:latin typeface="Times New Roman" pitchFamily="18" charset="0"/>
              <a:cs typeface="Times New Roman" pitchFamily="18" charset="0"/>
            </a:endParaRPr>
          </a:p>
        </p:txBody>
      </p:sp>
      <p:sp>
        <p:nvSpPr>
          <p:cNvPr id="7" name="TextBox 6"/>
          <p:cNvSpPr txBox="1"/>
          <p:nvPr/>
        </p:nvSpPr>
        <p:spPr>
          <a:xfrm>
            <a:off x="3426980" y="5797000"/>
            <a:ext cx="3431020" cy="2031325"/>
          </a:xfrm>
          <a:prstGeom prst="rect">
            <a:avLst/>
          </a:prstGeom>
          <a:noFill/>
        </p:spPr>
        <p:txBody>
          <a:bodyPr wrap="square" rtlCol="0">
            <a:spAutoFit/>
          </a:bodyPr>
          <a:lstStyle/>
          <a:p>
            <a:pPr>
              <a:spcAft>
                <a:spcPts val="0"/>
              </a:spcAft>
            </a:pPr>
            <a:r>
              <a:rPr lang="ru-RU" sz="1400" b="1" kern="0" dirty="0">
                <a:solidFill>
                  <a:srgbClr val="FF3300"/>
                </a:solidFill>
                <a:latin typeface="AnastasiaScript"/>
                <a:ea typeface="Times New Roman"/>
              </a:rPr>
              <a:t>Мама…</a:t>
            </a:r>
            <a:endParaRPr lang="ru-RU" sz="1400" b="1" kern="0" dirty="0">
              <a:solidFill>
                <a:srgbClr val="FF0000"/>
              </a:solidFill>
              <a:latin typeface="Times New Roman"/>
              <a:ea typeface="Times New Roman"/>
            </a:endParaRPr>
          </a:p>
          <a:p>
            <a:pPr>
              <a:spcAft>
                <a:spcPts val="0"/>
              </a:spcAft>
            </a:pPr>
            <a:r>
              <a:rPr lang="ru-RU" sz="1400" b="1" kern="0" dirty="0">
                <a:solidFill>
                  <a:srgbClr val="FF3300"/>
                </a:solidFill>
                <a:latin typeface="AnastasiaScript"/>
                <a:ea typeface="Times New Roman"/>
              </a:rPr>
              <a:t>Какое великое слово! Мать дает жизнь своему ребенку. Мать волнуется и печалится, чтобы ребенок ее был здоров, сыт, счастлив. </a:t>
            </a:r>
            <a:endParaRPr lang="ru-RU" sz="1400" b="1" kern="0" dirty="0">
              <a:solidFill>
                <a:srgbClr val="FF0000"/>
              </a:solidFill>
              <a:latin typeface="Times New Roman"/>
              <a:ea typeface="Times New Roman"/>
            </a:endParaRPr>
          </a:p>
          <a:p>
            <a:pPr>
              <a:spcAft>
                <a:spcPts val="0"/>
              </a:spcAft>
            </a:pPr>
            <a:r>
              <a:rPr lang="ru-RU" sz="1400" b="1" kern="0" dirty="0">
                <a:solidFill>
                  <a:srgbClr val="FF3300"/>
                </a:solidFill>
                <a:latin typeface="AnastasiaScript"/>
                <a:ea typeface="Times New Roman"/>
              </a:rPr>
              <a:t>Мать – это окно в мир! Она помогает ребенку понять красоту мира. У мамы самое доброе, самое ласковое сердце, самые нежные, самые заботливые руки, которые умеют все. В ее сердце никогда не гаснет любовь!</a:t>
            </a:r>
            <a:endParaRPr lang="ru-RU" sz="1400" b="1" kern="0" dirty="0">
              <a:solidFill>
                <a:srgbClr val="FF0000"/>
              </a:solidFill>
              <a:effectLst/>
              <a:latin typeface="Times New Roman"/>
              <a:ea typeface="Times New Roman"/>
            </a:endParaRPr>
          </a:p>
        </p:txBody>
      </p:sp>
      <p:sp>
        <p:nvSpPr>
          <p:cNvPr id="9" name="TextBox 8"/>
          <p:cNvSpPr txBox="1"/>
          <p:nvPr/>
        </p:nvSpPr>
        <p:spPr>
          <a:xfrm>
            <a:off x="5056605" y="3777535"/>
            <a:ext cx="1824538" cy="1477328"/>
          </a:xfrm>
          <a:prstGeom prst="rect">
            <a:avLst/>
          </a:prstGeom>
          <a:noFill/>
        </p:spPr>
        <p:txBody>
          <a:bodyPr wrap="none" rtlCol="0">
            <a:spAutoFit/>
          </a:bodyPr>
          <a:lstStyle/>
          <a:p>
            <a:pPr algn="ctr"/>
            <a:r>
              <a:rPr lang="ru-RU" b="1" dirty="0" smtClean="0">
                <a:solidFill>
                  <a:srgbClr val="FF0000"/>
                </a:solidFill>
                <a:latin typeface="Times New Roman" pitchFamily="18" charset="0"/>
                <a:cs typeface="Times New Roman" pitchFamily="18" charset="0"/>
              </a:rPr>
              <a:t>24 ноября</a:t>
            </a:r>
          </a:p>
          <a:p>
            <a:pPr algn="ctr"/>
            <a:r>
              <a:rPr lang="ru-RU" b="1" dirty="0" smtClean="0">
                <a:solidFill>
                  <a:srgbClr val="FF0000"/>
                </a:solidFill>
                <a:latin typeface="Times New Roman" pitchFamily="18" charset="0"/>
                <a:cs typeface="Times New Roman" pitchFamily="18" charset="0"/>
              </a:rPr>
              <a:t>С днем матери!</a:t>
            </a:r>
          </a:p>
          <a:p>
            <a:pPr algn="ctr"/>
            <a:r>
              <a:rPr lang="ru-RU" b="1" dirty="0">
                <a:solidFill>
                  <a:srgbClr val="FF0000"/>
                </a:solidFill>
                <a:latin typeface="Times New Roman" pitchFamily="18" charset="0"/>
                <a:cs typeface="Times New Roman" pitchFamily="18" charset="0"/>
              </a:rPr>
              <a:t>Примите наши </a:t>
            </a:r>
            <a:endParaRPr lang="ru-RU" b="1" dirty="0" smtClean="0">
              <a:solidFill>
                <a:srgbClr val="FF0000"/>
              </a:solidFill>
              <a:latin typeface="Times New Roman" pitchFamily="18" charset="0"/>
              <a:cs typeface="Times New Roman" pitchFamily="18" charset="0"/>
            </a:endParaRPr>
          </a:p>
          <a:p>
            <a:pPr algn="ctr"/>
            <a:r>
              <a:rPr lang="ru-RU" b="1" dirty="0" smtClean="0">
                <a:solidFill>
                  <a:srgbClr val="FF0000"/>
                </a:solidFill>
                <a:latin typeface="Times New Roman" pitchFamily="18" charset="0"/>
                <a:cs typeface="Times New Roman" pitchFamily="18" charset="0"/>
              </a:rPr>
              <a:t>поздравления</a:t>
            </a:r>
            <a:r>
              <a:rPr lang="ru-RU" b="1" dirty="0">
                <a:solidFill>
                  <a:srgbClr val="FF0000"/>
                </a:solidFill>
                <a:latin typeface="Times New Roman" pitchFamily="18" charset="0"/>
                <a:cs typeface="Times New Roman" pitchFamily="18" charset="0"/>
              </a:rPr>
              <a:t>!</a:t>
            </a:r>
            <a:endParaRPr lang="ru-RU" b="1" dirty="0" smtClean="0">
              <a:solidFill>
                <a:srgbClr val="FF0000"/>
              </a:solidFill>
              <a:latin typeface="Times New Roman" pitchFamily="18" charset="0"/>
              <a:cs typeface="Times New Roman" pitchFamily="18" charset="0"/>
            </a:endParaRPr>
          </a:p>
          <a:p>
            <a:endParaRPr lang="ru-RU" dirty="0"/>
          </a:p>
        </p:txBody>
      </p:sp>
      <p:sp>
        <p:nvSpPr>
          <p:cNvPr id="11" name="TextBox 10"/>
          <p:cNvSpPr txBox="1"/>
          <p:nvPr/>
        </p:nvSpPr>
        <p:spPr>
          <a:xfrm>
            <a:off x="1628801" y="4644022"/>
            <a:ext cx="1511038" cy="584775"/>
          </a:xfrm>
          <a:prstGeom prst="rect">
            <a:avLst/>
          </a:prstGeom>
          <a:noFill/>
        </p:spPr>
        <p:txBody>
          <a:bodyPr wrap="square" rtlCol="0">
            <a:spAutoFit/>
          </a:bodyPr>
          <a:lstStyle/>
          <a:p>
            <a:r>
              <a:rPr lang="ru-RU" sz="1600" b="1" dirty="0" smtClean="0">
                <a:solidFill>
                  <a:srgbClr val="FF0000"/>
                </a:solidFill>
                <a:latin typeface="Times New Roman" pitchFamily="18" charset="0"/>
                <a:cs typeface="Times New Roman" pitchFamily="18" charset="0"/>
              </a:rPr>
              <a:t>День </a:t>
            </a:r>
            <a:r>
              <a:rPr lang="ru-RU" sz="1400" b="1" dirty="0" smtClean="0">
                <a:solidFill>
                  <a:srgbClr val="FF0000"/>
                </a:solidFill>
                <a:latin typeface="Times New Roman" pitchFamily="18" charset="0"/>
                <a:cs typeface="Times New Roman" pitchFamily="18" charset="0"/>
              </a:rPr>
              <a:t>рождения</a:t>
            </a:r>
          </a:p>
          <a:p>
            <a:r>
              <a:rPr lang="ru-RU" sz="1600" b="1" dirty="0" smtClean="0">
                <a:solidFill>
                  <a:srgbClr val="FF0000"/>
                </a:solidFill>
                <a:latin typeface="Times New Roman" pitchFamily="18" charset="0"/>
                <a:cs typeface="Times New Roman" pitchFamily="18" charset="0"/>
              </a:rPr>
              <a:t> </a:t>
            </a:r>
            <a:r>
              <a:rPr lang="ru-RU" sz="1400" b="1" dirty="0" smtClean="0">
                <a:solidFill>
                  <a:srgbClr val="FF0000"/>
                </a:solidFill>
                <a:latin typeface="Times New Roman" pitchFamily="18" charset="0"/>
                <a:cs typeface="Times New Roman" pitchFamily="18" charset="0"/>
              </a:rPr>
              <a:t>Деда</a:t>
            </a:r>
            <a:r>
              <a:rPr lang="ru-RU" sz="1600" b="1" dirty="0" smtClean="0">
                <a:solidFill>
                  <a:srgbClr val="FF0000"/>
                </a:solidFill>
                <a:latin typeface="Times New Roman" pitchFamily="18" charset="0"/>
                <a:cs typeface="Times New Roman" pitchFamily="18" charset="0"/>
              </a:rPr>
              <a:t> Мороза</a:t>
            </a:r>
            <a:endParaRPr lang="ru-RU" sz="1600" b="1" dirty="0">
              <a:solidFill>
                <a:srgbClr val="FF0000"/>
              </a:solidFill>
              <a:latin typeface="Times New Roman" pitchFamily="18" charset="0"/>
              <a:cs typeface="Times New Roman" pitchFamily="18" charset="0"/>
            </a:endParaRPr>
          </a:p>
        </p:txBody>
      </p:sp>
      <p:sp>
        <p:nvSpPr>
          <p:cNvPr id="12" name="TextBox 11"/>
          <p:cNvSpPr txBox="1"/>
          <p:nvPr/>
        </p:nvSpPr>
        <p:spPr>
          <a:xfrm>
            <a:off x="1844824" y="6012160"/>
            <a:ext cx="1152128" cy="523220"/>
          </a:xfrm>
          <a:prstGeom prst="rect">
            <a:avLst/>
          </a:prstGeom>
          <a:noFill/>
        </p:spPr>
        <p:txBody>
          <a:bodyPr wrap="square" rtlCol="0">
            <a:spAutoFit/>
          </a:bodyPr>
          <a:lstStyle/>
          <a:p>
            <a:r>
              <a:rPr lang="ru-RU" sz="1400" b="1" dirty="0" smtClean="0">
                <a:solidFill>
                  <a:srgbClr val="FF0000"/>
                </a:solidFill>
                <a:latin typeface="Times New Roman" pitchFamily="18" charset="0"/>
                <a:cs typeface="Times New Roman" pitchFamily="18" charset="0"/>
              </a:rPr>
              <a:t>Готовим        вместе</a:t>
            </a:r>
            <a:endParaRPr lang="ru-RU" sz="1400" b="1" dirty="0">
              <a:solidFill>
                <a:srgbClr val="FF0000"/>
              </a:solidFill>
              <a:latin typeface="Times New Roman" pitchFamily="18" charset="0"/>
              <a:cs typeface="Times New Roman" pitchFamily="18" charset="0"/>
            </a:endParaRPr>
          </a:p>
        </p:txBody>
      </p:sp>
      <p:sp>
        <p:nvSpPr>
          <p:cNvPr id="14" name="TextBox 13"/>
          <p:cNvSpPr txBox="1"/>
          <p:nvPr/>
        </p:nvSpPr>
        <p:spPr>
          <a:xfrm>
            <a:off x="1670611" y="7164302"/>
            <a:ext cx="1410451" cy="584775"/>
          </a:xfrm>
          <a:prstGeom prst="rect">
            <a:avLst/>
          </a:prstGeom>
          <a:noFill/>
        </p:spPr>
        <p:txBody>
          <a:bodyPr wrap="square" rtlCol="0">
            <a:spAutoFit/>
          </a:bodyPr>
          <a:lstStyle/>
          <a:p>
            <a:pPr algn="ctr"/>
            <a:r>
              <a:rPr lang="ru-RU" sz="1600" b="1" dirty="0" smtClean="0">
                <a:solidFill>
                  <a:srgbClr val="FF0000"/>
                </a:solidFill>
                <a:latin typeface="Times New Roman" pitchFamily="18" charset="0"/>
                <a:cs typeface="Times New Roman" pitchFamily="18" charset="0"/>
              </a:rPr>
              <a:t>Советы</a:t>
            </a:r>
          </a:p>
          <a:p>
            <a:r>
              <a:rPr lang="ru-RU" sz="1600" b="1" dirty="0" smtClean="0">
                <a:solidFill>
                  <a:srgbClr val="FF0000"/>
                </a:solidFill>
                <a:latin typeface="Times New Roman" pitchFamily="18" charset="0"/>
                <a:cs typeface="Times New Roman" pitchFamily="18" charset="0"/>
              </a:rPr>
              <a:t> специалиста</a:t>
            </a:r>
            <a:endParaRPr lang="ru-RU" sz="1600" b="1" dirty="0">
              <a:solidFill>
                <a:srgbClr val="FF0000"/>
              </a:solidFill>
              <a:latin typeface="Times New Roman" pitchFamily="18" charset="0"/>
              <a:cs typeface="Times New Roman" pitchFamily="18" charset="0"/>
            </a:endParaRPr>
          </a:p>
        </p:txBody>
      </p:sp>
      <p:sp>
        <p:nvSpPr>
          <p:cNvPr id="26" name="Прямоугольник 25"/>
          <p:cNvSpPr/>
          <p:nvPr/>
        </p:nvSpPr>
        <p:spPr>
          <a:xfrm flipH="1">
            <a:off x="10557792" y="3347864"/>
            <a:ext cx="6408712" cy="215444"/>
          </a:xfrm>
          <a:prstGeom prst="rect">
            <a:avLst/>
          </a:prstGeom>
          <a:noFill/>
        </p:spPr>
        <p:txBody>
          <a:bodyPr wrap="square" lIns="91440" tIns="45720" rIns="91440" bIns="45720">
            <a:spAutoFit/>
          </a:bodyPr>
          <a:lstStyle/>
          <a:p>
            <a:pPr algn="ctr"/>
            <a:r>
              <a:rPr lang="ru-RU" sz="800" b="1" u="sng"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Impact" pitchFamily="34" charset="0"/>
              </a:rPr>
              <a:t>Страна</a:t>
            </a:r>
            <a:endParaRPr lang="ru-RU" sz="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0" name="TextBox 29"/>
          <p:cNvSpPr txBox="1"/>
          <p:nvPr/>
        </p:nvSpPr>
        <p:spPr>
          <a:xfrm>
            <a:off x="548680" y="1115621"/>
            <a:ext cx="4608512" cy="648073"/>
          </a:xfrm>
          <a:prstGeom prst="rect">
            <a:avLst/>
          </a:prstGeom>
          <a:solidFill>
            <a:schemeClr val="bg1"/>
          </a:solidFill>
          <a:ln>
            <a:solidFill>
              <a:schemeClr val="bg1"/>
            </a:solidFill>
          </a:ln>
          <a:scene3d>
            <a:camera prst="obliqueTopRight"/>
            <a:lightRig rig="threePt" dir="t"/>
          </a:scene3d>
        </p:spPr>
        <p:txBody>
          <a:bodyPr wrap="square" rtlCol="0">
            <a:prstTxWarp prst="textWave1">
              <a:avLst/>
            </a:prstTxWarp>
            <a:spAutoFit/>
            <a:sp3d extrusionH="57150">
              <a:bevelT w="38100" h="38100"/>
            </a:sp3d>
          </a:bodyPr>
          <a:lstStyle/>
          <a:p>
            <a:r>
              <a:rPr lang="ru-RU" sz="3600" dirty="0" smtClean="0">
                <a:ln>
                  <a:solidFill>
                    <a:srgbClr val="C00000"/>
                  </a:solidFill>
                </a:ln>
                <a:solidFill>
                  <a:srgbClr val="FF0000"/>
                </a:solidFill>
                <a:latin typeface="Impact" pitchFamily="34" charset="0"/>
                <a:cs typeface="Times New Roman" pitchFamily="18" charset="0"/>
              </a:rPr>
              <a:t>Страна чудес</a:t>
            </a:r>
            <a:endParaRPr lang="ru-RU" sz="3600" dirty="0">
              <a:ln>
                <a:solidFill>
                  <a:srgbClr val="C00000"/>
                </a:solidFill>
              </a:ln>
              <a:solidFill>
                <a:srgbClr val="FF0000"/>
              </a:solidFill>
              <a:latin typeface="Impact"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0928" y="251520"/>
            <a:ext cx="1171539" cy="369332"/>
          </a:xfrm>
          <a:prstGeom prst="rect">
            <a:avLst/>
          </a:prstGeom>
          <a:noFill/>
        </p:spPr>
        <p:txBody>
          <a:bodyPr wrap="none" rtlCol="0">
            <a:spAutoFit/>
          </a:bodyPr>
          <a:lstStyle/>
          <a:p>
            <a:r>
              <a:rPr lang="ru-RU" b="1" i="1" dirty="0" smtClean="0">
                <a:solidFill>
                  <a:srgbClr val="FF0000"/>
                </a:solidFill>
                <a:latin typeface="Times New Roman" pitchFamily="18" charset="0"/>
                <a:cs typeface="Times New Roman" pitchFamily="18" charset="0"/>
              </a:rPr>
              <a:t>Конкурсы</a:t>
            </a:r>
            <a:endParaRPr lang="ru-RU" b="1" i="1" dirty="0">
              <a:solidFill>
                <a:srgbClr val="FF0000"/>
              </a:solidFill>
              <a:latin typeface="Times New Roman" pitchFamily="18" charset="0"/>
              <a:cs typeface="Times New Roman" pitchFamily="18" charset="0"/>
            </a:endParaRPr>
          </a:p>
        </p:txBody>
      </p:sp>
      <p:pic>
        <p:nvPicPr>
          <p:cNvPr id="2050" name="Picture 2" descr="C:\Users\ULTRA\Desktop\садик\20191204_135807.jpg"/>
          <p:cNvPicPr>
            <a:picLocks noChangeAspect="1" noChangeArrowheads="1"/>
          </p:cNvPicPr>
          <p:nvPr/>
        </p:nvPicPr>
        <p:blipFill>
          <a:blip r:embed="rId2" cstate="print"/>
          <a:srcRect r="11151"/>
          <a:stretch>
            <a:fillRect/>
          </a:stretch>
        </p:blipFill>
        <p:spPr bwMode="auto">
          <a:xfrm>
            <a:off x="0" y="683568"/>
            <a:ext cx="3298458" cy="2088232"/>
          </a:xfrm>
          <a:prstGeom prst="rect">
            <a:avLst/>
          </a:prstGeom>
          <a:noFill/>
        </p:spPr>
      </p:pic>
      <p:pic>
        <p:nvPicPr>
          <p:cNvPr id="2051" name="Picture 3" descr="C:\Users\ULTRA\Desktop\садик\20191204_135847.jpg"/>
          <p:cNvPicPr>
            <a:picLocks noChangeAspect="1" noChangeArrowheads="1"/>
          </p:cNvPicPr>
          <p:nvPr/>
        </p:nvPicPr>
        <p:blipFill>
          <a:blip r:embed="rId3" cstate="print"/>
          <a:srcRect/>
          <a:stretch>
            <a:fillRect/>
          </a:stretch>
        </p:blipFill>
        <p:spPr bwMode="auto">
          <a:xfrm>
            <a:off x="3501008" y="611560"/>
            <a:ext cx="3356992" cy="2000220"/>
          </a:xfrm>
          <a:prstGeom prst="rect">
            <a:avLst/>
          </a:prstGeom>
          <a:noFill/>
        </p:spPr>
      </p:pic>
      <p:pic>
        <p:nvPicPr>
          <p:cNvPr id="2052" name="Picture 4" descr="C:\Users\ULTRA\Desktop\садик\20191204_135907.jpg"/>
          <p:cNvPicPr>
            <a:picLocks noChangeAspect="1" noChangeArrowheads="1"/>
          </p:cNvPicPr>
          <p:nvPr/>
        </p:nvPicPr>
        <p:blipFill>
          <a:blip r:embed="rId4" cstate="print"/>
          <a:srcRect/>
          <a:stretch>
            <a:fillRect/>
          </a:stretch>
        </p:blipFill>
        <p:spPr bwMode="auto">
          <a:xfrm>
            <a:off x="0" y="2843808"/>
            <a:ext cx="3429000" cy="1928813"/>
          </a:xfrm>
          <a:prstGeom prst="rect">
            <a:avLst/>
          </a:prstGeom>
          <a:noFill/>
        </p:spPr>
      </p:pic>
      <p:pic>
        <p:nvPicPr>
          <p:cNvPr id="2054" name="Picture 6" descr="C:\Users\ULTRA\Desktop\садик\20191204_135922.jpg"/>
          <p:cNvPicPr>
            <a:picLocks noChangeAspect="1" noChangeArrowheads="1"/>
          </p:cNvPicPr>
          <p:nvPr/>
        </p:nvPicPr>
        <p:blipFill>
          <a:blip r:embed="rId5" cstate="print"/>
          <a:srcRect/>
          <a:stretch>
            <a:fillRect/>
          </a:stretch>
        </p:blipFill>
        <p:spPr bwMode="auto">
          <a:xfrm>
            <a:off x="3356992" y="2699792"/>
            <a:ext cx="3501008" cy="2050326"/>
          </a:xfrm>
          <a:prstGeom prst="rect">
            <a:avLst/>
          </a:prstGeom>
          <a:noFill/>
        </p:spPr>
      </p:pic>
      <p:pic>
        <p:nvPicPr>
          <p:cNvPr id="2055" name="Picture 7" descr="C:\Users\ULTRA\Desktop\садик\20191204_135943.jpg"/>
          <p:cNvPicPr>
            <a:picLocks noChangeAspect="1" noChangeArrowheads="1"/>
          </p:cNvPicPr>
          <p:nvPr/>
        </p:nvPicPr>
        <p:blipFill>
          <a:blip r:embed="rId6" cstate="print"/>
          <a:srcRect l="8001" t="3334" r="8001" b="7067"/>
          <a:stretch>
            <a:fillRect/>
          </a:stretch>
        </p:blipFill>
        <p:spPr bwMode="auto">
          <a:xfrm>
            <a:off x="0" y="5004048"/>
            <a:ext cx="3360374" cy="2016224"/>
          </a:xfrm>
          <a:prstGeom prst="rect">
            <a:avLst/>
          </a:prstGeom>
          <a:noFill/>
        </p:spPr>
      </p:pic>
      <p:pic>
        <p:nvPicPr>
          <p:cNvPr id="2056" name="Picture 8" descr="C:\Users\ULTRA\Desktop\садик\20191204_135951.jpg"/>
          <p:cNvPicPr>
            <a:picLocks noChangeAspect="1" noChangeArrowheads="1"/>
          </p:cNvPicPr>
          <p:nvPr/>
        </p:nvPicPr>
        <p:blipFill>
          <a:blip r:embed="rId7" cstate="print"/>
          <a:srcRect l="10101" r="22690"/>
          <a:stretch>
            <a:fillRect/>
          </a:stretch>
        </p:blipFill>
        <p:spPr bwMode="auto">
          <a:xfrm>
            <a:off x="3806280" y="4788024"/>
            <a:ext cx="3051720" cy="2160240"/>
          </a:xfrm>
          <a:prstGeom prst="rect">
            <a:avLst/>
          </a:prstGeom>
          <a:noFill/>
        </p:spPr>
      </p:pic>
      <p:pic>
        <p:nvPicPr>
          <p:cNvPr id="2057" name="Picture 9" descr="C:\Users\ULTRA\Desktop\садик\20191204_135959.jpg"/>
          <p:cNvPicPr>
            <a:picLocks noChangeAspect="1" noChangeArrowheads="1"/>
          </p:cNvPicPr>
          <p:nvPr/>
        </p:nvPicPr>
        <p:blipFill>
          <a:blip r:embed="rId8" cstate="print"/>
          <a:srcRect l="5901" t="5201" r="9051"/>
          <a:stretch>
            <a:fillRect/>
          </a:stretch>
        </p:blipFill>
        <p:spPr bwMode="auto">
          <a:xfrm>
            <a:off x="-1" y="7020272"/>
            <a:ext cx="3387187" cy="2123727"/>
          </a:xfrm>
          <a:prstGeom prst="rect">
            <a:avLst/>
          </a:prstGeom>
          <a:noFill/>
        </p:spPr>
      </p:pic>
      <p:pic>
        <p:nvPicPr>
          <p:cNvPr id="2058" name="Picture 10" descr="C:\Users\ULTRA\Desktop\садик\20191204_140005.jpg"/>
          <p:cNvPicPr>
            <a:picLocks noChangeAspect="1" noChangeArrowheads="1"/>
          </p:cNvPicPr>
          <p:nvPr/>
        </p:nvPicPr>
        <p:blipFill>
          <a:blip r:embed="rId9" cstate="print"/>
          <a:srcRect l="29000" r="19550"/>
          <a:stretch>
            <a:fillRect/>
          </a:stretch>
        </p:blipFill>
        <p:spPr bwMode="auto">
          <a:xfrm rot="5400000">
            <a:off x="3962451" y="6653115"/>
            <a:ext cx="2173458" cy="280831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8880" y="179512"/>
            <a:ext cx="1589731" cy="369332"/>
          </a:xfrm>
          <a:prstGeom prst="rect">
            <a:avLst/>
          </a:prstGeom>
          <a:noFill/>
        </p:spPr>
        <p:txBody>
          <a:bodyPr wrap="none" rtlCol="0">
            <a:spAutoFit/>
          </a:bodyPr>
          <a:lstStyle/>
          <a:p>
            <a:r>
              <a:rPr lang="ru-RU" b="1" i="1" dirty="0" err="1" smtClean="0">
                <a:solidFill>
                  <a:srgbClr val="FF0000"/>
                </a:solidFill>
                <a:latin typeface="Times New Roman" pitchFamily="18" charset="0"/>
                <a:cs typeface="Times New Roman" pitchFamily="18" charset="0"/>
              </a:rPr>
              <a:t>Фотогалерея</a:t>
            </a:r>
            <a:r>
              <a:rPr lang="ru-RU" b="1" i="1" dirty="0" smtClean="0">
                <a:solidFill>
                  <a:srgbClr val="FF0000"/>
                </a:solidFill>
                <a:latin typeface="Times New Roman" pitchFamily="18" charset="0"/>
                <a:cs typeface="Times New Roman" pitchFamily="18" charset="0"/>
              </a:rPr>
              <a:t> </a:t>
            </a:r>
            <a:endParaRPr lang="ru-RU" b="1" i="1" dirty="0">
              <a:solidFill>
                <a:srgbClr val="FF0000"/>
              </a:solidFill>
              <a:latin typeface="Times New Roman" pitchFamily="18" charset="0"/>
              <a:cs typeface="Times New Roman" pitchFamily="18" charset="0"/>
            </a:endParaRPr>
          </a:p>
        </p:txBody>
      </p:sp>
      <p:pic>
        <p:nvPicPr>
          <p:cNvPr id="3075" name="Picture 3" descr="C:\Users\ULTRA\Desktop\садик\IMG-20191121-WA0009.jpg"/>
          <p:cNvPicPr>
            <a:picLocks noChangeAspect="1" noChangeArrowheads="1"/>
          </p:cNvPicPr>
          <p:nvPr/>
        </p:nvPicPr>
        <p:blipFill>
          <a:blip r:embed="rId2" cstate="print"/>
          <a:srcRect/>
          <a:stretch>
            <a:fillRect/>
          </a:stretch>
        </p:blipFill>
        <p:spPr bwMode="auto">
          <a:xfrm>
            <a:off x="2348880" y="539552"/>
            <a:ext cx="2112235" cy="1584176"/>
          </a:xfrm>
          <a:prstGeom prst="rect">
            <a:avLst/>
          </a:prstGeom>
          <a:noFill/>
        </p:spPr>
      </p:pic>
      <p:pic>
        <p:nvPicPr>
          <p:cNvPr id="3076" name="Picture 4" descr="C:\Users\ULTRA\Desktop\садик\IMG-20191121-WA0011.jpg"/>
          <p:cNvPicPr>
            <a:picLocks noChangeAspect="1" noChangeArrowheads="1"/>
          </p:cNvPicPr>
          <p:nvPr/>
        </p:nvPicPr>
        <p:blipFill>
          <a:blip r:embed="rId3" cstate="print"/>
          <a:srcRect t="38975" r="18500" b="13776"/>
          <a:stretch>
            <a:fillRect/>
          </a:stretch>
        </p:blipFill>
        <p:spPr bwMode="auto">
          <a:xfrm>
            <a:off x="4581128" y="0"/>
            <a:ext cx="2276872" cy="1760021"/>
          </a:xfrm>
          <a:prstGeom prst="rect">
            <a:avLst/>
          </a:prstGeom>
          <a:noFill/>
        </p:spPr>
      </p:pic>
      <p:pic>
        <p:nvPicPr>
          <p:cNvPr id="3077" name="Picture 5" descr="C:\Users\ULTRA\Desktop\садик\IMG-20191121-WA0012.jpg"/>
          <p:cNvPicPr>
            <a:picLocks noChangeAspect="1" noChangeArrowheads="1"/>
          </p:cNvPicPr>
          <p:nvPr/>
        </p:nvPicPr>
        <p:blipFill>
          <a:blip r:embed="rId4" cstate="print"/>
          <a:srcRect t="22000"/>
          <a:stretch>
            <a:fillRect/>
          </a:stretch>
        </p:blipFill>
        <p:spPr bwMode="auto">
          <a:xfrm>
            <a:off x="0" y="0"/>
            <a:ext cx="2295088" cy="1403648"/>
          </a:xfrm>
          <a:prstGeom prst="rect">
            <a:avLst/>
          </a:prstGeom>
          <a:noFill/>
        </p:spPr>
      </p:pic>
      <p:pic>
        <p:nvPicPr>
          <p:cNvPr id="3078" name="Picture 6" descr="C:\Users\ULTRA\Desktop\садик\IMG-20191122-WA0005.jpg"/>
          <p:cNvPicPr>
            <a:picLocks noChangeAspect="1" noChangeArrowheads="1"/>
          </p:cNvPicPr>
          <p:nvPr/>
        </p:nvPicPr>
        <p:blipFill>
          <a:blip r:embed="rId5" cstate="print"/>
          <a:srcRect/>
          <a:stretch>
            <a:fillRect/>
          </a:stretch>
        </p:blipFill>
        <p:spPr bwMode="auto">
          <a:xfrm>
            <a:off x="5075802" y="1475656"/>
            <a:ext cx="1782198" cy="2376264"/>
          </a:xfrm>
          <a:prstGeom prst="rect">
            <a:avLst/>
          </a:prstGeom>
          <a:noFill/>
        </p:spPr>
      </p:pic>
      <p:pic>
        <p:nvPicPr>
          <p:cNvPr id="3079" name="Picture 7" descr="C:\Users\ULTRA\Desktop\садик\IMG-20191122-WA0010.jpg"/>
          <p:cNvPicPr>
            <a:picLocks noChangeAspect="1" noChangeArrowheads="1"/>
          </p:cNvPicPr>
          <p:nvPr/>
        </p:nvPicPr>
        <p:blipFill>
          <a:blip r:embed="rId6" cstate="print"/>
          <a:srcRect t="21650" r="22700" b="29525"/>
          <a:stretch>
            <a:fillRect/>
          </a:stretch>
        </p:blipFill>
        <p:spPr bwMode="auto">
          <a:xfrm>
            <a:off x="2564904" y="2123728"/>
            <a:ext cx="2348880" cy="1856861"/>
          </a:xfrm>
          <a:prstGeom prst="rect">
            <a:avLst/>
          </a:prstGeom>
          <a:noFill/>
        </p:spPr>
      </p:pic>
      <p:pic>
        <p:nvPicPr>
          <p:cNvPr id="3080" name="Picture 8" descr="C:\Users\ULTRA\Desktop\садик\IMG-20191122-WA0013.jpg"/>
          <p:cNvPicPr>
            <a:picLocks noChangeAspect="1" noChangeArrowheads="1"/>
          </p:cNvPicPr>
          <p:nvPr/>
        </p:nvPicPr>
        <p:blipFill>
          <a:blip r:embed="rId7" cstate="print"/>
          <a:srcRect/>
          <a:stretch>
            <a:fillRect/>
          </a:stretch>
        </p:blipFill>
        <p:spPr bwMode="auto">
          <a:xfrm>
            <a:off x="0" y="1475656"/>
            <a:ext cx="2348880" cy="1707654"/>
          </a:xfrm>
          <a:prstGeom prst="rect">
            <a:avLst/>
          </a:prstGeom>
          <a:noFill/>
        </p:spPr>
      </p:pic>
      <p:pic>
        <p:nvPicPr>
          <p:cNvPr id="3081" name="Picture 9" descr="C:\Users\ULTRA\Desktop\садик\IMG-20191205-WA0005.jpg"/>
          <p:cNvPicPr>
            <a:picLocks noChangeAspect="1" noChangeArrowheads="1"/>
          </p:cNvPicPr>
          <p:nvPr/>
        </p:nvPicPr>
        <p:blipFill>
          <a:blip r:embed="rId8" cstate="print"/>
          <a:srcRect l="9051" t="29467"/>
          <a:stretch>
            <a:fillRect/>
          </a:stretch>
        </p:blipFill>
        <p:spPr bwMode="auto">
          <a:xfrm>
            <a:off x="3071478" y="3851920"/>
            <a:ext cx="3786522" cy="1651793"/>
          </a:xfrm>
          <a:prstGeom prst="rect">
            <a:avLst/>
          </a:prstGeom>
          <a:noFill/>
        </p:spPr>
      </p:pic>
      <p:pic>
        <p:nvPicPr>
          <p:cNvPr id="3082" name="Picture 10" descr="C:\Users\ULTRA\Desktop\садик\20191120_092116.jpg"/>
          <p:cNvPicPr>
            <a:picLocks noChangeAspect="1" noChangeArrowheads="1"/>
          </p:cNvPicPr>
          <p:nvPr/>
        </p:nvPicPr>
        <p:blipFill>
          <a:blip r:embed="rId9" cstate="print"/>
          <a:srcRect l="10101" r="30050"/>
          <a:stretch>
            <a:fillRect/>
          </a:stretch>
        </p:blipFill>
        <p:spPr bwMode="auto">
          <a:xfrm rot="5400000">
            <a:off x="4656907" y="5504332"/>
            <a:ext cx="2269328" cy="2132857"/>
          </a:xfrm>
          <a:prstGeom prst="rect">
            <a:avLst/>
          </a:prstGeom>
          <a:noFill/>
        </p:spPr>
      </p:pic>
      <p:pic>
        <p:nvPicPr>
          <p:cNvPr id="3083" name="Picture 11" descr="C:\Users\ULTRA\Desktop\садик\20191120_094124.jpg"/>
          <p:cNvPicPr>
            <a:picLocks noChangeAspect="1" noChangeArrowheads="1"/>
          </p:cNvPicPr>
          <p:nvPr/>
        </p:nvPicPr>
        <p:blipFill>
          <a:blip r:embed="rId10" cstate="print"/>
          <a:srcRect l="11151" r="31100" b="7067"/>
          <a:stretch>
            <a:fillRect/>
          </a:stretch>
        </p:blipFill>
        <p:spPr bwMode="auto">
          <a:xfrm rot="5400000">
            <a:off x="15734" y="3304745"/>
            <a:ext cx="2128675" cy="1926880"/>
          </a:xfrm>
          <a:prstGeom prst="rect">
            <a:avLst/>
          </a:prstGeom>
          <a:noFill/>
        </p:spPr>
      </p:pic>
      <p:pic>
        <p:nvPicPr>
          <p:cNvPr id="3084" name="Picture 12" descr="C:\Users\ULTRA\Desktop\садик\20191120_095701.jpg"/>
          <p:cNvPicPr>
            <a:picLocks noChangeAspect="1" noChangeArrowheads="1"/>
          </p:cNvPicPr>
          <p:nvPr/>
        </p:nvPicPr>
        <p:blipFill>
          <a:blip r:embed="rId11" cstate="print"/>
          <a:srcRect r="16400"/>
          <a:stretch>
            <a:fillRect/>
          </a:stretch>
        </p:blipFill>
        <p:spPr bwMode="auto">
          <a:xfrm>
            <a:off x="0" y="5292080"/>
            <a:ext cx="2331532" cy="1568773"/>
          </a:xfrm>
          <a:prstGeom prst="rect">
            <a:avLst/>
          </a:prstGeom>
          <a:noFill/>
        </p:spPr>
      </p:pic>
      <p:pic>
        <p:nvPicPr>
          <p:cNvPr id="3085" name="Picture 13" descr="C:\Users\ULTRA\Desktop\садик\20191122_093404.jpg"/>
          <p:cNvPicPr>
            <a:picLocks noChangeAspect="1" noChangeArrowheads="1"/>
          </p:cNvPicPr>
          <p:nvPr/>
        </p:nvPicPr>
        <p:blipFill>
          <a:blip r:embed="rId12" cstate="print"/>
          <a:srcRect l="35300"/>
          <a:stretch>
            <a:fillRect/>
          </a:stretch>
        </p:blipFill>
        <p:spPr bwMode="auto">
          <a:xfrm rot="5400000">
            <a:off x="2125435" y="5443517"/>
            <a:ext cx="2319098" cy="2016224"/>
          </a:xfrm>
          <a:prstGeom prst="rect">
            <a:avLst/>
          </a:prstGeom>
          <a:noFill/>
        </p:spPr>
      </p:pic>
      <p:pic>
        <p:nvPicPr>
          <p:cNvPr id="3086" name="Picture 14" descr="C:\Users\ULTRA\Desktop\садик\20191129_162228.jpg"/>
          <p:cNvPicPr>
            <a:picLocks noChangeAspect="1" noChangeArrowheads="1"/>
          </p:cNvPicPr>
          <p:nvPr/>
        </p:nvPicPr>
        <p:blipFill>
          <a:blip r:embed="rId13" cstate="print"/>
          <a:srcRect r="26900"/>
          <a:stretch>
            <a:fillRect/>
          </a:stretch>
        </p:blipFill>
        <p:spPr bwMode="auto">
          <a:xfrm rot="5400000">
            <a:off x="-142567" y="7006801"/>
            <a:ext cx="2349985" cy="1924413"/>
          </a:xfrm>
          <a:prstGeom prst="rect">
            <a:avLst/>
          </a:prstGeom>
          <a:noFill/>
        </p:spPr>
      </p:pic>
      <p:pic>
        <p:nvPicPr>
          <p:cNvPr id="3087" name="Picture 15" descr="C:\Users\ULTRA\Desktop\садик\20191129_163301.jpg"/>
          <p:cNvPicPr>
            <a:picLocks noChangeAspect="1" noChangeArrowheads="1"/>
          </p:cNvPicPr>
          <p:nvPr/>
        </p:nvPicPr>
        <p:blipFill>
          <a:blip r:embed="rId14" cstate="print"/>
          <a:srcRect r="50410"/>
          <a:stretch>
            <a:fillRect/>
          </a:stretch>
        </p:blipFill>
        <p:spPr bwMode="auto">
          <a:xfrm rot="5400000">
            <a:off x="3120226" y="7185030"/>
            <a:ext cx="1835696" cy="20822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а\Desktop\ноябрь\рамка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736"/>
            <a:ext cx="6858000" cy="9284261"/>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Ира\Desktop\ноябрь\2019-12-21-19-47-10.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531" t="8036" r="10803" b="8437"/>
          <a:stretch/>
        </p:blipFill>
        <p:spPr bwMode="auto">
          <a:xfrm>
            <a:off x="562709" y="753627"/>
            <a:ext cx="5647173" cy="78980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8813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а\Desktop\ноябрь\рамка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736"/>
            <a:ext cx="6858000" cy="9284261"/>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0666" t="7052" r="10234" b="7970"/>
          <a:stretch/>
        </p:blipFill>
        <p:spPr bwMode="auto">
          <a:xfrm>
            <a:off x="836713" y="683568"/>
            <a:ext cx="5400600" cy="7920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49964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6" name="Rectangle 6"/>
          <p:cNvSpPr>
            <a:spLocks noChangeArrowheads="1"/>
          </p:cNvSpPr>
          <p:nvPr/>
        </p:nvSpPr>
        <p:spPr bwMode="auto">
          <a:xfrm>
            <a:off x="3933056" y="539552"/>
            <a:ext cx="2808312" cy="2333964"/>
          </a:xfrm>
          <a:prstGeom prst="rect">
            <a:avLst/>
          </a:prstGeom>
          <a:noFill/>
          <a:ln w="9525">
            <a:noFill/>
            <a:miter lim="800000"/>
            <a:headEnd/>
            <a:tailEnd/>
          </a:ln>
          <a:effectLst/>
        </p:spPr>
        <p:txBody>
          <a:bodyPr vert="horz" wrap="square" lIns="91440" tIns="25392" rIns="91440" bIns="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tab pos="522288" algn="l"/>
              </a:tabLst>
            </a:pPr>
            <a:r>
              <a:rPr kumimoji="0" lang="ru-RU" sz="1800" b="1" i="0" u="none" strike="noStrike" cap="none" normalizeH="0" baseline="0" dirty="0" smtClean="0">
                <a:ln>
                  <a:noFill/>
                </a:ln>
                <a:solidFill>
                  <a:srgbClr val="800000"/>
                </a:solidFill>
                <a:effectLst/>
                <a:latin typeface="Times New Roman" pitchFamily="18" charset="0"/>
                <a:ea typeface="Times New Roman" pitchFamily="18" charset="0"/>
                <a:cs typeface="Times New Roman" pitchFamily="18" charset="0"/>
              </a:rPr>
              <a:t>                                                                                           Это интересно</a:t>
            </a:r>
            <a:endParaRPr kumimoji="0" lang="ru-RU" sz="1200" b="0" i="0" u="none" strike="noStrike" cap="none" normalizeH="0" baseline="0" dirty="0" smtClean="0">
              <a:ln>
                <a:noFill/>
              </a:ln>
              <a:solidFill>
                <a:srgbClr val="1F4D78"/>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Char char="•"/>
              <a:tabLst>
                <a:tab pos="522288" algn="l"/>
              </a:tabLst>
            </a:pPr>
            <a:r>
              <a:rPr kumimoji="0" lang="ru-RU" sz="1600" b="1" i="0" u="none" strike="noStrike" cap="none" normalizeH="0" baseline="0" dirty="0" smtClean="0">
                <a:ln>
                  <a:noFill/>
                </a:ln>
                <a:solidFill>
                  <a:srgbClr val="FF0000"/>
                </a:solidFill>
                <a:effectLst/>
                <a:latin typeface="Times New Roman" pitchFamily="18" charset="0"/>
                <a:ea typeface="Batang" charset="-127"/>
                <a:cs typeface="Times New Roman" pitchFamily="18" charset="0"/>
              </a:rPr>
              <a:t>18 ноября  </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tab pos="522288" algn="l"/>
              </a:tabLst>
            </a:pPr>
            <a:r>
              <a:rPr kumimoji="0" lang="ru-RU" sz="1600" b="1" i="0" u="none" strike="noStrike" cap="none" normalizeH="0" baseline="0" dirty="0" smtClean="0">
                <a:ln>
                  <a:noFill/>
                </a:ln>
                <a:solidFill>
                  <a:srgbClr val="000080"/>
                </a:solidFill>
                <a:effectLst/>
                <a:latin typeface="Times New Roman" pitchFamily="18" charset="0"/>
                <a:ea typeface="Batang" charset="-127"/>
                <a:cs typeface="Times New Roman" pitchFamily="18" charset="0"/>
              </a:rPr>
              <a:t>День рождения Деда Мороза</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tab pos="522288" algn="l"/>
              </a:tabLst>
            </a:pPr>
            <a:r>
              <a:rPr kumimoji="0" lang="ru-RU" sz="1600" b="0" i="0" u="none" strike="noStrike" cap="none" normalizeH="0" baseline="0" dirty="0" smtClean="0">
                <a:ln>
                  <a:noFill/>
                </a:ln>
                <a:solidFill>
                  <a:srgbClr val="333333"/>
                </a:solidFill>
                <a:effectLst/>
                <a:latin typeface="Times New Roman" pitchFamily="18" charset="0"/>
                <a:ea typeface="Batang" charset="-127"/>
                <a:cs typeface="Times New Roman" pitchFamily="18" charset="0"/>
              </a:rPr>
              <a:t>18 ноября в России официально отмечают день рождения Деда Мороза.</a:t>
            </a:r>
            <a:endParaRPr kumimoji="0" lang="ru-RU" sz="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tab pos="522288" algn="l"/>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5128" name="Rectangle 8"/>
          <p:cNvSpPr>
            <a:spLocks noChangeArrowheads="1"/>
          </p:cNvSpPr>
          <p:nvPr/>
        </p:nvSpPr>
        <p:spPr bwMode="auto">
          <a:xfrm>
            <a:off x="476672" y="3360185"/>
            <a:ext cx="6048672"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333333"/>
              </a:solidFill>
              <a:effectLst/>
              <a:latin typeface="Calibri" pitchFamily="34" charset="0"/>
              <a:ea typeface="Batang" charset="-127"/>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Batang" charset="-127"/>
                <a:cs typeface="Times New Roman" pitchFamily="18" charset="0"/>
              </a:rPr>
              <a:t>Каков возраст зимнего волшебника – доподлинно неизвестно, но точно, что более 200 лет. Дату рождения Деда Мороза придумали сами дети, поскольку именно 18 ноября на его вотчине – в Великом Устюге – в свои права вступает настоящая зима, и ударяют морозы.</a:t>
            </a:r>
          </a:p>
          <a:p>
            <a:pPr lvl="0" indent="228600" algn="just" fontAlgn="base">
              <a:spcBef>
                <a:spcPct val="0"/>
              </a:spcBef>
              <a:spcAft>
                <a:spcPct val="0"/>
              </a:spcAft>
            </a:pPr>
            <a:r>
              <a:rPr lang="ru-RU" sz="1600" dirty="0" smtClean="0">
                <a:solidFill>
                  <a:srgbClr val="333333"/>
                </a:solidFill>
                <a:latin typeface="Times New Roman" pitchFamily="18" charset="0"/>
                <a:ea typeface="Batang" charset="-127"/>
                <a:cs typeface="Times New Roman" pitchFamily="18" charset="0"/>
              </a:rPr>
              <a:t>Особенно тщательно к этому празднику готовятся на родине именинника. В этот день открывают специальный почтовый ящик, в который можно опустить поздравление для Деда Мороза. Этим с удовольствием и местные детишки, и приезжие туристы.</a:t>
            </a:r>
            <a:endParaRPr lang="ru-RU" sz="1600" dirty="0" smtClean="0">
              <a:latin typeface="Times New Roman" pitchFamily="18" charset="0"/>
              <a:cs typeface="Times New Roman" pitchFamily="18" charset="0"/>
            </a:endParaRPr>
          </a:p>
          <a:p>
            <a:pPr lvl="0" indent="228600" algn="just" eaLnBrk="0" fontAlgn="base" hangingPunct="0">
              <a:spcBef>
                <a:spcPct val="0"/>
              </a:spcBef>
              <a:spcAft>
                <a:spcPct val="0"/>
              </a:spcAft>
            </a:pPr>
            <a:r>
              <a:rPr lang="ru-RU" sz="1600" dirty="0" smtClean="0">
                <a:solidFill>
                  <a:srgbClr val="333333"/>
                </a:solidFill>
                <a:latin typeface="Times New Roman" pitchFamily="18" charset="0"/>
                <a:ea typeface="Batang" charset="-127"/>
                <a:cs typeface="Times New Roman" pitchFamily="18" charset="0"/>
              </a:rPr>
              <a:t>Поздравить сказочного именинника приезжают его многочисленные родственники – Санта Клаус из Финляндии, </a:t>
            </a:r>
            <a:r>
              <a:rPr lang="ru-RU" sz="1600" dirty="0" err="1" smtClean="0">
                <a:solidFill>
                  <a:srgbClr val="333333"/>
                </a:solidFill>
                <a:latin typeface="Times New Roman" pitchFamily="18" charset="0"/>
                <a:ea typeface="Batang" charset="-127"/>
                <a:cs typeface="Times New Roman" pitchFamily="18" charset="0"/>
              </a:rPr>
              <a:t>Чисхан</a:t>
            </a:r>
            <a:r>
              <a:rPr lang="ru-RU" sz="1600" dirty="0" smtClean="0">
                <a:solidFill>
                  <a:srgbClr val="333333"/>
                </a:solidFill>
                <a:latin typeface="Times New Roman" pitchFamily="18" charset="0"/>
                <a:ea typeface="Batang" charset="-127"/>
                <a:cs typeface="Times New Roman" pitchFamily="18" charset="0"/>
              </a:rPr>
              <a:t> – якутский Дед Мороз, карельский </a:t>
            </a:r>
            <a:r>
              <a:rPr lang="ru-RU" sz="1600" dirty="0" err="1" smtClean="0">
                <a:solidFill>
                  <a:srgbClr val="333333"/>
                </a:solidFill>
                <a:latin typeface="Times New Roman" pitchFamily="18" charset="0"/>
                <a:ea typeface="Batang" charset="-127"/>
                <a:cs typeface="Times New Roman" pitchFamily="18" charset="0"/>
              </a:rPr>
              <a:t>Паккайне</a:t>
            </a:r>
            <a:r>
              <a:rPr lang="ru-RU" sz="1600" dirty="0" smtClean="0">
                <a:solidFill>
                  <a:srgbClr val="333333"/>
                </a:solidFill>
                <a:latin typeface="Times New Roman" pitchFamily="18" charset="0"/>
                <a:ea typeface="Batang" charset="-127"/>
                <a:cs typeface="Times New Roman" pitchFamily="18" charset="0"/>
              </a:rPr>
              <a:t>, зимний сказочник </a:t>
            </a:r>
            <a:r>
              <a:rPr lang="ru-RU" sz="1600" dirty="0" err="1" smtClean="0">
                <a:solidFill>
                  <a:srgbClr val="333333"/>
                </a:solidFill>
                <a:latin typeface="Times New Roman" pitchFamily="18" charset="0"/>
                <a:ea typeface="Batang" charset="-127"/>
                <a:cs typeface="Times New Roman" pitchFamily="18" charset="0"/>
              </a:rPr>
              <a:t>Микулаш</a:t>
            </a:r>
            <a:r>
              <a:rPr lang="ru-RU" sz="1600" dirty="0" smtClean="0">
                <a:solidFill>
                  <a:srgbClr val="333333"/>
                </a:solidFill>
                <a:latin typeface="Times New Roman" pitchFamily="18" charset="0"/>
                <a:ea typeface="Batang" charset="-127"/>
                <a:cs typeface="Times New Roman" pitchFamily="18" charset="0"/>
              </a:rPr>
              <a:t> из Чехии, Снегурочка из Костромы, а также официальные делегации из Вологды, Москвы, Нижнего Новгорода и многих других городов. А помощники Деда Мороза каждый год ему в подарок готовят новый костюм, украшенный вышивкой.</a:t>
            </a:r>
            <a:endParaRPr lang="ru-RU" sz="1600" dirty="0" smtClean="0">
              <a:latin typeface="Times New Roman" pitchFamily="18" charset="0"/>
              <a:cs typeface="Times New Roman"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130" name="Picture 10" descr="https://vdp.mycdn.me/getImage?id=333570968154&amp;idx=4&amp;thumbType=32"/>
          <p:cNvPicPr>
            <a:picLocks noChangeAspect="1" noChangeArrowheads="1"/>
          </p:cNvPicPr>
          <p:nvPr/>
        </p:nvPicPr>
        <p:blipFill>
          <a:blip r:embed="rId2" cstate="print"/>
          <a:srcRect/>
          <a:stretch>
            <a:fillRect/>
          </a:stretch>
        </p:blipFill>
        <p:spPr bwMode="auto">
          <a:xfrm>
            <a:off x="188639" y="539552"/>
            <a:ext cx="3648405" cy="2736304"/>
          </a:xfrm>
          <a:prstGeom prst="rect">
            <a:avLst/>
          </a:prstGeom>
          <a:noFill/>
        </p:spPr>
      </p:pic>
    </p:spTree>
    <p:extLst>
      <p:ext uri="{BB962C8B-B14F-4D97-AF65-F5344CB8AC3E}">
        <p14:creationId xmlns="" xmlns:p14="http://schemas.microsoft.com/office/powerpoint/2010/main" val="857512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а\Desktop\ноябрь\рамка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736"/>
            <a:ext cx="6858000" cy="9284261"/>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6200" y="683568"/>
            <a:ext cx="5553528" cy="78488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39174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а\Desktop\ноябрь\рамка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6858000" cy="9284261"/>
          </a:xfrm>
          <a:prstGeom prst="rect">
            <a:avLst/>
          </a:prstGeom>
          <a:noFill/>
          <a:extLst>
            <a:ext uri="{909E8E84-426E-40DD-AFC4-6F175D3DCCD1}">
              <a14:hiddenFill xmlns="" xmlns:a14="http://schemas.microsoft.com/office/drawing/2010/main">
                <a:solidFill>
                  <a:srgbClr val="FFFFFF"/>
                </a:solidFill>
              </a14:hiddenFill>
            </a:ext>
          </a:extLst>
        </p:spPr>
      </p:pic>
      <p:sp>
        <p:nvSpPr>
          <p:cNvPr id="3073" name="Rectangle 1"/>
          <p:cNvSpPr>
            <a:spLocks noChangeArrowheads="1"/>
          </p:cNvSpPr>
          <p:nvPr/>
        </p:nvSpPr>
        <p:spPr bwMode="auto">
          <a:xfrm>
            <a:off x="0" y="557068"/>
            <a:ext cx="6858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7030A0"/>
                </a:solidFill>
                <a:effectLst/>
                <a:latin typeface="Bookman Old Style" pitchFamily="18" charset="0"/>
                <a:ea typeface="Times New Roman" pitchFamily="18" charset="0"/>
              </a:rPr>
              <a:t>Если ребенок дразнится и ругается</a:t>
            </a:r>
            <a:endParaRPr kumimoji="0" lang="ru-RU" sz="2400" b="0" i="0" u="none" strike="noStrike" cap="none" normalizeH="0" baseline="0" dirty="0" smtClean="0">
              <a:ln>
                <a:noFill/>
              </a:ln>
              <a:solidFill>
                <a:schemeClr val="tx1"/>
              </a:solidFill>
              <a:effectLst/>
              <a:latin typeface="Arial" pitchFamily="34" charset="0"/>
            </a:endParaRPr>
          </a:p>
        </p:txBody>
      </p:sp>
      <p:pic>
        <p:nvPicPr>
          <p:cNvPr id="4" name="Рисунок 3" descr="C:\Documents and Settings\Admin\Рабочий стол\драка1.jpg"/>
          <p:cNvPicPr/>
          <p:nvPr/>
        </p:nvPicPr>
        <p:blipFill>
          <a:blip r:embed="rId3" cstate="print"/>
          <a:srcRect b="7605"/>
          <a:stretch>
            <a:fillRect/>
          </a:stretch>
        </p:blipFill>
        <p:spPr bwMode="auto">
          <a:xfrm>
            <a:off x="404664" y="1259632"/>
            <a:ext cx="2592288" cy="1872208"/>
          </a:xfrm>
          <a:prstGeom prst="rect">
            <a:avLst/>
          </a:prstGeom>
          <a:noFill/>
          <a:ln w="9525">
            <a:noFill/>
            <a:miter lim="800000"/>
            <a:headEnd/>
            <a:tailEnd/>
          </a:ln>
        </p:spPr>
      </p:pic>
      <p:sp>
        <p:nvSpPr>
          <p:cNvPr id="3074" name="Rectangle 2"/>
          <p:cNvSpPr>
            <a:spLocks noChangeArrowheads="1"/>
          </p:cNvSpPr>
          <p:nvPr/>
        </p:nvSpPr>
        <p:spPr bwMode="auto">
          <a:xfrm>
            <a:off x="2924944" y="1554816"/>
            <a:ext cx="3528392" cy="1600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Bookman Old Style" pitchFamily="18" charset="0"/>
                <a:ea typeface="Times New Roman" pitchFamily="18" charset="0"/>
              </a:rPr>
              <a:t>Эта проблема представляет определенную сложность, потому что, с одной стороны, взрослые не хотят «спускать» использование бранных слов, а с другой стороны, знают, что если на это обращать слишком много внимания, то дети будут ругаться еще больше. </a:t>
            </a:r>
            <a:endParaRPr kumimoji="0" lang="ru-RU" sz="1200" b="0" i="0" u="none" strike="noStrike" cap="none" normalizeH="0" baseline="0" dirty="0" smtClean="0">
              <a:ln>
                <a:noFill/>
              </a:ln>
              <a:solidFill>
                <a:srgbClr val="333333"/>
              </a:solidFill>
              <a:effectLst/>
              <a:latin typeface="Bookman Old Style" pitchFamily="18" charset="0"/>
              <a:ea typeface="Calibri" pitchFamily="34"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Bookman Old Style" pitchFamily="18" charset="0"/>
                <a:ea typeface="Calibri" pitchFamily="34" charset="0"/>
                <a:cs typeface="Times New Roman" pitchFamily="18" charset="0"/>
              </a:rPr>
              <a:t>Не стоит считать , что  дошкольники        </a:t>
            </a:r>
            <a:endParaRPr kumimoji="0" lang="ru-RU" sz="1200" b="0" i="0" u="none" strike="noStrike" cap="none" normalizeH="0" baseline="0" dirty="0" smtClean="0">
              <a:ln>
                <a:noFill/>
              </a:ln>
              <a:solidFill>
                <a:schemeClr val="tx1"/>
              </a:solidFill>
              <a:effectLst/>
              <a:latin typeface="Bookman Old Style" pitchFamily="18" charset="0"/>
            </a:endParaRPr>
          </a:p>
        </p:txBody>
      </p:sp>
      <p:sp>
        <p:nvSpPr>
          <p:cNvPr id="3076" name="Rectangle 4"/>
          <p:cNvSpPr>
            <a:spLocks noChangeArrowheads="1"/>
          </p:cNvSpPr>
          <p:nvPr/>
        </p:nvSpPr>
        <p:spPr bwMode="auto">
          <a:xfrm>
            <a:off x="404664" y="3148218"/>
            <a:ext cx="5976664"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Bookman Old Style" pitchFamily="18" charset="0"/>
                <a:ea typeface="Times New Roman" pitchFamily="18" charset="0"/>
              </a:rPr>
              <a:t>когда-то и где-то слышали эти слова раньше, просто сейчас они вошли в тот возраст, когда им интересно испытать их эффект на своем опыте. Как правило, есть два типичных периода, когда дети ругаются: от 2,5 до 3,5</a:t>
            </a:r>
            <a:r>
              <a:rPr kumimoji="0" lang="ru-RU" sz="1200" b="0" i="1" u="none" strike="noStrike" cap="none" normalizeH="0" baseline="0" dirty="0" smtClean="0">
                <a:ln>
                  <a:noFill/>
                </a:ln>
                <a:solidFill>
                  <a:srgbClr val="333333"/>
                </a:solidFill>
                <a:effectLst/>
                <a:latin typeface="Bookman Old Style" pitchFamily="18" charset="0"/>
                <a:ea typeface="Times New Roman" pitchFamily="18" charset="0"/>
              </a:rPr>
              <a:t> </a:t>
            </a:r>
            <a:r>
              <a:rPr kumimoji="0" lang="ru-RU" sz="1200" b="0" i="0" u="none" strike="noStrike" cap="none" normalizeH="0" baseline="0" dirty="0" smtClean="0">
                <a:ln>
                  <a:noFill/>
                </a:ln>
                <a:solidFill>
                  <a:srgbClr val="333333"/>
                </a:solidFill>
                <a:effectLst/>
                <a:latin typeface="Bookman Old Style" pitchFamily="18" charset="0"/>
                <a:ea typeface="Times New Roman" pitchFamily="18" charset="0"/>
              </a:rPr>
              <a:t>лет и от 4 до 5.</a:t>
            </a:r>
            <a:r>
              <a:rPr kumimoji="0" lang="ru-RU" sz="1200" b="0" i="1" u="none" strike="noStrike" cap="none" normalizeH="0" baseline="0" dirty="0" smtClean="0">
                <a:ln>
                  <a:noFill/>
                </a:ln>
                <a:solidFill>
                  <a:srgbClr val="333333"/>
                </a:solidFill>
                <a:effectLst/>
                <a:latin typeface="Bookman Old Style" pitchFamily="18" charset="0"/>
                <a:ea typeface="Times New Roman" pitchFamily="18" charset="0"/>
              </a:rPr>
              <a:t> </a:t>
            </a:r>
            <a:endParaRPr kumimoji="0" lang="ru-RU" sz="1200" b="0" i="0" u="none" strike="noStrike" cap="none" normalizeH="0" baseline="0" dirty="0" smtClean="0">
              <a:ln>
                <a:noFill/>
              </a:ln>
              <a:solidFill>
                <a:schemeClr val="tx1"/>
              </a:solidFill>
              <a:effectLst/>
              <a:latin typeface="Bookman Old Style" pitchFamily="18" charset="0"/>
              <a:ea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FF0000"/>
                </a:solidFill>
                <a:effectLst/>
                <a:latin typeface="Bookman Old Style" pitchFamily="18" charset="0"/>
                <a:ea typeface="Times New Roman" pitchFamily="18" charset="0"/>
              </a:rPr>
              <a:t>Как предотвратить проблему</a:t>
            </a:r>
            <a:endParaRPr kumimoji="0" lang="ru-RU" sz="1200" b="0" i="0" u="none" strike="noStrike" cap="none" normalizeH="0" baseline="0" dirty="0" smtClean="0">
              <a:ln>
                <a:noFill/>
              </a:ln>
              <a:solidFill>
                <a:schemeClr val="tx1"/>
              </a:solidFill>
              <a:effectLst/>
              <a:latin typeface="Bookman Old Style" pitchFamily="18" charset="0"/>
              <a:ea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Bookman Old Style" pitchFamily="18" charset="0"/>
                <a:ea typeface="Times New Roman" pitchFamily="18" charset="0"/>
              </a:rPr>
              <a:t>Поговорите с ребенком о значении слов, которые люди обычно используют для того, чтобы выразить отрицательные эмоции. Например, мне не нравится, я рассердился, мне неприятно, я злюсь, мне больно и т. д. </a:t>
            </a:r>
            <a:endParaRPr kumimoji="0" lang="ru-RU" sz="1200" b="0" i="0" u="none" strike="noStrike" cap="none" normalizeH="0" baseline="0" dirty="0" smtClean="0">
              <a:ln>
                <a:noFill/>
              </a:ln>
              <a:solidFill>
                <a:schemeClr val="tx1"/>
              </a:solidFill>
              <a:effectLst/>
              <a:latin typeface="Bookman Old Style" pitchFamily="18" charset="0"/>
              <a:ea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Bookman Old Style" pitchFamily="18" charset="0"/>
                <a:ea typeface="Times New Roman" pitchFamily="18" charset="0"/>
              </a:rPr>
              <a:t>Когда ребенок выражает свои чувства приемлемыми слонами, похвалите его: «Это просто замечательно, что ты по-человечески объяснил нам, что ты чувствуешь. </a:t>
            </a:r>
            <a:endParaRPr kumimoji="0" lang="ru-RU" sz="1200" b="0" i="0" u="none" strike="noStrike" cap="none" normalizeH="0" baseline="0" dirty="0" smtClean="0">
              <a:ln>
                <a:noFill/>
              </a:ln>
              <a:solidFill>
                <a:schemeClr val="tx1"/>
              </a:solidFill>
              <a:effectLst/>
              <a:latin typeface="Bookman Old Style" pitchFamily="18" charset="0"/>
              <a:ea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FF0000"/>
                </a:solidFill>
                <a:effectLst/>
                <a:latin typeface="Bookman Old Style" pitchFamily="18" charset="0"/>
                <a:ea typeface="Times New Roman" pitchFamily="18" charset="0"/>
              </a:rPr>
              <a:t>Как справиться с проблемой, если она уже есть</a:t>
            </a:r>
            <a:endParaRPr kumimoji="0" lang="ru-RU" sz="1200" b="0" i="0" u="none" strike="noStrike" cap="none" normalizeH="0" baseline="0" dirty="0" smtClean="0">
              <a:ln>
                <a:noFill/>
              </a:ln>
              <a:solidFill>
                <a:schemeClr val="tx1"/>
              </a:solidFill>
              <a:effectLst/>
              <a:latin typeface="Bookman Old Style" pitchFamily="18" charset="0"/>
              <a:ea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Bookman Old Style" pitchFamily="18" charset="0"/>
                <a:ea typeface="Times New Roman" pitchFamily="18" charset="0"/>
              </a:rPr>
              <a:t>Сначала нужно разобраться, почему малыш говорит бранные слова. Это может быть желание привлечь к себе внимание взрослого или других детей. Это может быть одним из способов обрести некоторую власть над другими, выводя взрослых из терпения, обижая детей. Это может быть автоматическая реакция на обиду или злость — ребенок видит, что родители поступают именно так. </a:t>
            </a:r>
            <a:endParaRPr kumimoji="0" lang="ru-RU" sz="1200" b="0" i="0" u="none" strike="noStrike" cap="none" normalizeH="0" baseline="0" dirty="0" smtClean="0">
              <a:ln>
                <a:noFill/>
              </a:ln>
              <a:solidFill>
                <a:schemeClr val="tx1"/>
              </a:solidFill>
              <a:effectLst/>
              <a:latin typeface="Bookman Old Style" pitchFamily="18" charset="0"/>
              <a:ea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Bookman Old Style" pitchFamily="18" charset="0"/>
                <a:ea typeface="Times New Roman" pitchFamily="18" charset="0"/>
              </a:rPr>
              <a:t>Если ребенок ищет внимания и власти — полностью проигнорируйте его слова. Если другие люди или дети пожалуются вам на это, скажите: «Я слышала и не обратила на это внимания. Вы можете сделать так же». Не проявляйте никакого волнения или гнева, так как ребенок именно этого и добивается. Несколько минут спустя спокойно поговорите с ним о недопустимости использования таких слов. </a:t>
            </a:r>
            <a:endParaRPr kumimoji="0" lang="ru-RU" sz="1200" b="0" i="0" u="none" strike="noStrike" cap="none" normalizeH="0" baseline="0" dirty="0" smtClean="0">
              <a:ln>
                <a:noFill/>
              </a:ln>
              <a:solidFill>
                <a:schemeClr val="tx1"/>
              </a:solidFill>
              <a:effectLst/>
              <a:latin typeface="Bookman Old Style" pitchFamily="18" charset="0"/>
              <a:ea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Bookman Old Style" pitchFamily="18" charset="0"/>
                <a:ea typeface="Times New Roman" pitchFamily="18" charset="0"/>
              </a:rPr>
              <a:t>Если ребенок произносит бранные слова автоматически или в подражание взрослым, вмешайтесь мгновенно, но очень спокойно. Скажите ему, что эти слова могут обидеть других. </a:t>
            </a:r>
            <a:endParaRPr kumimoji="0" lang="ru-RU" sz="1200" b="0" i="0" u="none" strike="noStrike" cap="none" normalizeH="0" baseline="0" dirty="0" smtClean="0">
              <a:ln>
                <a:noFill/>
              </a:ln>
              <a:solidFill>
                <a:schemeClr val="tx1"/>
              </a:solidFill>
              <a:effectLst/>
              <a:latin typeface="Bookman Old Style" pitchFamily="18" charset="0"/>
              <a:ea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077" name="Rectangle 5"/>
          <p:cNvSpPr>
            <a:spLocks noChangeArrowheads="1"/>
          </p:cNvSpPr>
          <p:nvPr/>
        </p:nvSpPr>
        <p:spPr bwMode="auto">
          <a:xfrm>
            <a:off x="3933058" y="975416"/>
            <a:ext cx="2448272" cy="502694"/>
          </a:xfrm>
          <a:prstGeom prst="rect">
            <a:avLst/>
          </a:prstGeom>
          <a:noFill/>
          <a:ln w="9525">
            <a:noFill/>
            <a:miter lim="800000"/>
            <a:headEnd/>
            <a:tailEnd/>
          </a:ln>
          <a:effectLst/>
        </p:spPr>
        <p:txBody>
          <a:bodyPr vert="horz" wrap="square" lIns="91440" tIns="2539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1" u="none" strike="noStrike" cap="none" normalizeH="0" baseline="0" dirty="0" smtClean="0">
                <a:ln>
                  <a:noFill/>
                </a:ln>
                <a:solidFill>
                  <a:srgbClr val="800000"/>
                </a:solidFill>
                <a:effectLst/>
                <a:latin typeface="Calibri Light"/>
                <a:ea typeface="Times New Roman" pitchFamily="18" charset="0"/>
                <a:cs typeface="Times New Roman" pitchFamily="18" charset="0"/>
              </a:rPr>
              <a:t>Шпаргалка для родителей</a:t>
            </a:r>
            <a:endParaRPr kumimoji="0" lang="ru-RU" sz="1300" b="0" i="0" u="none" strike="noStrike" cap="none" normalizeH="0" baseline="0" dirty="0" smtClean="0">
              <a:ln>
                <a:noFill/>
              </a:ln>
              <a:solidFill>
                <a:srgbClr val="2E74B5"/>
              </a:solidFill>
              <a:effectLst/>
              <a:latin typeface="Calibri Ligh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375104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а\Desktop\ноябрь\рамка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6858000" cy="9284261"/>
          </a:xfrm>
          <a:prstGeom prst="rect">
            <a:avLst/>
          </a:prstGeom>
          <a:noFill/>
          <a:extLst>
            <a:ext uri="{909E8E84-426E-40DD-AFC4-6F175D3DCCD1}">
              <a14:hiddenFill xmlns="" xmlns:a14="http://schemas.microsoft.com/office/drawing/2010/main">
                <a:solidFill>
                  <a:srgbClr val="FFFFFF"/>
                </a:solidFill>
              </a14:hiddenFill>
            </a:ext>
          </a:extLst>
        </p:spPr>
      </p:pic>
      <p:sp>
        <p:nvSpPr>
          <p:cNvPr id="2049" name="Rectangle 1"/>
          <p:cNvSpPr>
            <a:spLocks noChangeArrowheads="1"/>
          </p:cNvSpPr>
          <p:nvPr/>
        </p:nvSpPr>
        <p:spPr bwMode="auto">
          <a:xfrm>
            <a:off x="404664" y="519880"/>
            <a:ext cx="5976664" cy="82484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FFC000"/>
                </a:solidFill>
                <a:effectLst/>
                <a:latin typeface="Times New Roman" pitchFamily="18" charset="0"/>
                <a:cs typeface="Times New Roman" pitchFamily="18" charset="0"/>
              </a:rPr>
              <a:t>Интересные факты: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1.Интересные факты о Деде Морозе гласят, что возраст этого старика от 1500 до 2000 лет.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2.На Кипре Деда Мороза называют Василием.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3.У Деда Мороза имеется не только Снегурочка-внучка, но и Зимушка-жена.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4.Морозы служат этому сказочному волшебнику.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5.Наш Дед Мороз выглядит более солидным, нежели Санта Клаус.6</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.У Деда Мороза имеется комната, которая отведена сугубо под гардероб, поэтому он считается модным.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7.Впервые образ Деда Мороза начал использоваться в обиходе в 1935 году.</a:t>
            </a:r>
            <a:b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8.Над созданием образа Деда Мороза работали люди из многих эпох. 9.Расшитая шуба и валенки этого старика не меняются уже на протяжении 700 лет.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10.Когда у власти были большевики, Деда Мороза не вспоминали в течении 20 лет.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11.Дед Мороз считается божеством древних славян.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12.У этого волшебника небольшой рост.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13.Приход Деда Мороза к детям с подарками ознаменовался во времена Российской империи.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14.С самого начала своего существования этот старик был жестоким и злым божеством.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15.В последнее воскресенье августа празднуется день Дедов Морозов. 16.Дед Мороз не замораживает сердца людям, а согревает их любовью. И этим он силу свою только приумножает.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17.В одиночестве Дед Мороз был до Советских времен.</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18.В Италии Деда Мороза зовут </a:t>
            </a:r>
            <a:r>
              <a:rPr kumimoji="0" lang="ru-RU" sz="1600" b="0" i="1" u="none" strike="noStrike" cap="none" normalizeH="0" baseline="0" dirty="0" err="1" smtClean="0">
                <a:ln>
                  <a:noFill/>
                </a:ln>
                <a:solidFill>
                  <a:schemeClr val="tx1"/>
                </a:solidFill>
                <a:effectLst/>
                <a:latin typeface="Times New Roman" pitchFamily="18" charset="0"/>
                <a:cs typeface="Times New Roman" pitchFamily="18" charset="0"/>
              </a:rPr>
              <a:t>Баббо</a:t>
            </a: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 Натале.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19.Деда Мороза можно увидеть, когда он курит трубку.</a:t>
            </a:r>
            <a:b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20.Дед Мороз ремень не надевает, а шубу он подвязывает при использовании специального пояса кушака. </a:t>
            </a:r>
          </a:p>
        </p:txBody>
      </p:sp>
    </p:spTree>
    <p:extLst>
      <p:ext uri="{BB962C8B-B14F-4D97-AF65-F5344CB8AC3E}">
        <p14:creationId xmlns="" xmlns:p14="http://schemas.microsoft.com/office/powerpoint/2010/main" val="170593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Ира\Desktop\ноябрь\рамка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4"/>
            <a:ext cx="6858000" cy="9143999"/>
          </a:xfrm>
          <a:prstGeom prst="rect">
            <a:avLst/>
          </a:prstGeom>
          <a:noFill/>
          <a:extLst>
            <a:ext uri="{909E8E84-426E-40DD-AFC4-6F175D3DCCD1}">
              <a14:hiddenFill xmlns="" xmlns:a14="http://schemas.microsoft.com/office/drawing/2010/main">
                <a:solidFill>
                  <a:srgbClr val="FFFFFF"/>
                </a:solidFill>
              </a14:hiddenFill>
            </a:ext>
          </a:extLst>
        </p:spPr>
      </p:pic>
      <p:sp>
        <p:nvSpPr>
          <p:cNvPr id="1025" name="Rectangle 1"/>
          <p:cNvSpPr>
            <a:spLocks noChangeArrowheads="1"/>
          </p:cNvSpPr>
          <p:nvPr/>
        </p:nvSpPr>
        <p:spPr bwMode="auto">
          <a:xfrm>
            <a:off x="3356994" y="397340"/>
            <a:ext cx="3168352" cy="4324261"/>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3300"/>
                </a:solidFill>
                <a:effectLst/>
                <a:latin typeface="AnastasiaScript" pitchFamily="2" charset="0"/>
                <a:ea typeface="Times New Roman" pitchFamily="18" charset="0"/>
              </a:rPr>
              <a:t>Мама…</a:t>
            </a:r>
            <a:endParaRPr kumimoji="0" lang="ru-RU" sz="1400" b="0"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3300"/>
                </a:solidFill>
                <a:effectLst/>
                <a:latin typeface="AnastasiaScript" pitchFamily="2" charset="0"/>
                <a:ea typeface="Times New Roman" pitchFamily="18" charset="0"/>
              </a:rPr>
              <a:t>Какое великое слово! Мать дает жизнь своему ребенку. Мать волнуется и печалится, чтобы ребенок ее был здоров, сыт, счастлив. </a:t>
            </a:r>
            <a:endParaRPr kumimoji="0" lang="ru-RU" sz="1400" b="0"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3300"/>
                </a:solidFill>
                <a:effectLst/>
                <a:latin typeface="AnastasiaScript" pitchFamily="2" charset="0"/>
                <a:ea typeface="Times New Roman" pitchFamily="18" charset="0"/>
              </a:rPr>
              <a:t>Мать – это окно в мир! Она помогает ребенку понять красоту мира. У мамы самое доброе, самое ласковое сердце, самые нежные, самые заботливые руки, которые умеют все. В ее сердце никогда не гаснет любовь!</a:t>
            </a:r>
            <a:endParaRPr kumimoji="0" lang="ru-RU" sz="1400" b="0" i="0" u="none" strike="noStrike" cap="none" normalizeH="0" baseline="0" dirty="0" smtClean="0">
              <a:ln>
                <a:noFill/>
              </a:ln>
              <a:solidFill>
                <a:srgbClr val="FF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3291787" y="43935"/>
            <a:ext cx="27443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1028" name="Rectangle 4"/>
          <p:cNvSpPr>
            <a:spLocks noChangeArrowheads="1"/>
          </p:cNvSpPr>
          <p:nvPr/>
        </p:nvSpPr>
        <p:spPr bwMode="auto">
          <a:xfrm>
            <a:off x="476673" y="4465512"/>
            <a:ext cx="554461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Прекрасен опыт материнства,</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Быть мамой, женщине дано.</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Любви и мудрости единство</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   В ее душе заключено.</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    Она заботой согревает</a:t>
            </a:r>
            <a:r>
              <a:rPr lang="ru-RU" sz="600" dirty="0" smtClean="0">
                <a:latin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Свое любимое дитя,</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      И даже в мыслях охраняет,    </a:t>
            </a:r>
            <a:endParaRPr lang="ru-RU" sz="600" dirty="0" smtClean="0">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  Порой</a:t>
            </a:r>
            <a:r>
              <a:rPr kumimoji="0" lang="ru-RU" sz="1800" b="1" i="0" u="none" strike="noStrike" cap="none" normalizeH="0" dirty="0" smtClean="0">
                <a:ln>
                  <a:noFill/>
                </a:ln>
                <a:solidFill>
                  <a:srgbClr val="002060"/>
                </a:solidFill>
                <a:effectLst/>
                <a:latin typeface="Century" pitchFamily="18" charset="0"/>
                <a:ea typeface="Calibri" pitchFamily="34" charset="0"/>
                <a:cs typeface="Times New Roman" pitchFamily="18" charset="0"/>
              </a:rPr>
              <a:t> </a:t>
            </a: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,забыв и про себя.</a:t>
            </a:r>
            <a:endParaRPr lang="ru-RU" sz="600" dirty="0" smtClean="0">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Тебе, любимая, родная,</a:t>
            </a:r>
            <a:endParaRPr lang="ru-RU" sz="600" dirty="0" smtClean="0">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От нас от всех земной поклон.</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   В таком красивом слове "Мама"</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2060"/>
                </a:solidFill>
                <a:effectLst/>
                <a:latin typeface="Century" pitchFamily="18" charset="0"/>
                <a:ea typeface="Calibri" pitchFamily="34" charset="0"/>
                <a:cs typeface="Times New Roman" pitchFamily="18" charset="0"/>
              </a:rPr>
              <a:t>Сакральный смысл заключен.</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24 ноября</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ДЕНЬ  МАТЕРИ!</a:t>
            </a:r>
            <a:endParaRPr kumimoji="0" lang="ru-RU" sz="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Примите наши поздравления!</a:t>
            </a:r>
            <a:endParaRPr kumimoji="0" lang="ru-RU" sz="1800" b="0" i="0" u="none" strike="noStrike" cap="none" normalizeH="0" baseline="0" dirty="0" smtClean="0">
              <a:ln>
                <a:noFill/>
              </a:ln>
              <a:solidFill>
                <a:schemeClr val="tx1"/>
              </a:solidFill>
              <a:effectLst/>
              <a:latin typeface="Arial" pitchFamily="34" charset="0"/>
            </a:endParaRPr>
          </a:p>
        </p:txBody>
      </p:sp>
      <p:pic>
        <p:nvPicPr>
          <p:cNvPr id="9" name="Рисунок 8" descr="C:\Documents and Settings\Admin\Рабочий стол\мать.jpg"/>
          <p:cNvPicPr/>
          <p:nvPr/>
        </p:nvPicPr>
        <p:blipFill>
          <a:blip r:embed="rId3" cstate="print"/>
          <a:srcRect/>
          <a:stretch>
            <a:fillRect/>
          </a:stretch>
        </p:blipFill>
        <p:spPr bwMode="auto">
          <a:xfrm>
            <a:off x="476672" y="611574"/>
            <a:ext cx="2592288" cy="3240359"/>
          </a:xfrm>
          <a:prstGeom prst="rect">
            <a:avLst/>
          </a:prstGeom>
          <a:noFill/>
          <a:ln w="9525">
            <a:noFill/>
            <a:miter lim="800000"/>
            <a:headEnd/>
            <a:tailEnd/>
          </a:ln>
        </p:spPr>
      </p:pic>
      <p:pic>
        <p:nvPicPr>
          <p:cNvPr id="10" name="Picture 2" descr="C:\Users\Ира\Desktop\ноябрь\рамка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6858000" cy="9284261"/>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1844834" y="2411760"/>
            <a:ext cx="184731" cy="369332"/>
          </a:xfrm>
          <a:prstGeom prst="rect">
            <a:avLst/>
          </a:prstGeom>
          <a:noFill/>
        </p:spPr>
        <p:txBody>
          <a:bodyPr wrap="none" rtlCol="0">
            <a:spAutoFit/>
          </a:bodyPr>
          <a:lstStyle/>
          <a:p>
            <a:endParaRPr lang="ru-RU" dirty="0"/>
          </a:p>
        </p:txBody>
      </p:sp>
      <p:sp>
        <p:nvSpPr>
          <p:cNvPr id="16" name="TextBox 15"/>
          <p:cNvSpPr txBox="1"/>
          <p:nvPr/>
        </p:nvSpPr>
        <p:spPr>
          <a:xfrm>
            <a:off x="3573026" y="3275856"/>
            <a:ext cx="184731" cy="369332"/>
          </a:xfrm>
          <a:prstGeom prst="rect">
            <a:avLst/>
          </a:prstGeom>
          <a:noFill/>
        </p:spPr>
        <p:txBody>
          <a:bodyPr wrap="none" rtlCol="0">
            <a:spAutoFit/>
          </a:bodyPr>
          <a:lstStyle/>
          <a:p>
            <a:endParaRPr lang="ru-RU" dirty="0"/>
          </a:p>
        </p:txBody>
      </p:sp>
      <p:sp>
        <p:nvSpPr>
          <p:cNvPr id="11" name="Прямоугольник 10"/>
          <p:cNvSpPr/>
          <p:nvPr/>
        </p:nvSpPr>
        <p:spPr>
          <a:xfrm>
            <a:off x="1628800" y="755576"/>
            <a:ext cx="3187091" cy="523220"/>
          </a:xfrm>
          <a:prstGeom prst="rect">
            <a:avLst/>
          </a:prstGeom>
        </p:spPr>
        <p:txBody>
          <a:bodyPr wrap="square">
            <a:spAutoFit/>
          </a:bodyPr>
          <a:lstStyle/>
          <a:p>
            <a:pPr algn="ctr"/>
            <a:r>
              <a:rPr lang="ru-RU" sz="2800" b="1" i="1" dirty="0" smtClean="0">
                <a:solidFill>
                  <a:srgbClr val="C00000"/>
                </a:solidFill>
                <a:latin typeface="Monotype Corsiva" pitchFamily="66" charset="0"/>
              </a:rPr>
              <a:t>Мастерим с детьми   </a:t>
            </a:r>
          </a:p>
        </p:txBody>
      </p:sp>
      <p:sp>
        <p:nvSpPr>
          <p:cNvPr id="12" name="Прямоугольник 11"/>
          <p:cNvSpPr/>
          <p:nvPr/>
        </p:nvSpPr>
        <p:spPr>
          <a:xfrm>
            <a:off x="2204864" y="1619672"/>
            <a:ext cx="4234780" cy="3231654"/>
          </a:xfrm>
          <a:prstGeom prst="rect">
            <a:avLst/>
          </a:prstGeom>
        </p:spPr>
        <p:txBody>
          <a:bodyPr wrap="square">
            <a:spAutoFit/>
          </a:bodyPr>
          <a:lstStyle/>
          <a:p>
            <a:pPr lvl="0" fontAlgn="base">
              <a:spcBef>
                <a:spcPct val="0"/>
              </a:spcBef>
              <a:spcAft>
                <a:spcPct val="0"/>
              </a:spcAft>
            </a:pPr>
            <a:r>
              <a:rPr lang="ru-RU" sz="2400" b="1" i="1" dirty="0" smtClean="0">
                <a:solidFill>
                  <a:srgbClr val="C00000"/>
                </a:solidFill>
                <a:latin typeface="Monotype Corsiva" pitchFamily="66" charset="0"/>
              </a:rPr>
              <a:t>Рыбка</a:t>
            </a:r>
          </a:p>
          <a:p>
            <a:pPr lvl="0" algn="just" eaLnBrk="0" fontAlgn="base" hangingPunct="0">
              <a:spcBef>
                <a:spcPct val="0"/>
              </a:spcBef>
              <a:spcAft>
                <a:spcPct val="0"/>
              </a:spcAft>
            </a:pPr>
            <a:r>
              <a:rPr lang="ru-RU" dirty="0" smtClean="0">
                <a:solidFill>
                  <a:srgbClr val="C00000"/>
                </a:solidFill>
                <a:latin typeface="Monotype Corsiva" pitchFamily="66" charset="0"/>
                <a:cs typeface="Times New Roman" pitchFamily="18" charset="0"/>
              </a:rPr>
              <a:t>   </a:t>
            </a:r>
            <a:r>
              <a:rPr lang="ru-RU" dirty="0" smtClean="0">
                <a:solidFill>
                  <a:schemeClr val="accent1">
                    <a:lumMod val="50000"/>
                  </a:schemeClr>
                </a:solidFill>
                <a:latin typeface="Monotype Corsiva" pitchFamily="66" charset="0"/>
                <a:cs typeface="Times New Roman" pitchFamily="18" charset="0"/>
              </a:rPr>
              <a:t>Вырезать из цветного картона основу необходимого формата. Если нет цветного картона, можно просто оклеить картон цветной бумагой, или белой, которую можно потом раскрасить. </a:t>
            </a:r>
          </a:p>
          <a:p>
            <a:pPr lvl="0" algn="just" eaLnBrk="0" fontAlgn="base" hangingPunct="0">
              <a:spcBef>
                <a:spcPct val="0"/>
              </a:spcBef>
              <a:spcAft>
                <a:spcPct val="0"/>
              </a:spcAft>
            </a:pPr>
            <a:r>
              <a:rPr lang="ru-RU" dirty="0" smtClean="0">
                <a:solidFill>
                  <a:schemeClr val="accent1">
                    <a:lumMod val="50000"/>
                  </a:schemeClr>
                </a:solidFill>
                <a:latin typeface="Monotype Corsiva" pitchFamily="66" charset="0"/>
                <a:cs typeface="Times New Roman" pitchFamily="18" charset="0"/>
              </a:rPr>
              <a:t>Обмакнуть кисточку в клей ПВА и нарисовать контур рыбки.</a:t>
            </a:r>
          </a:p>
          <a:p>
            <a:pPr lvl="0" algn="just" eaLnBrk="0" fontAlgn="base" hangingPunct="0">
              <a:spcBef>
                <a:spcPct val="0"/>
              </a:spcBef>
              <a:spcAft>
                <a:spcPct val="0"/>
              </a:spcAft>
            </a:pPr>
            <a:r>
              <a:rPr lang="ru-RU" dirty="0" smtClean="0">
                <a:solidFill>
                  <a:schemeClr val="accent1">
                    <a:lumMod val="50000"/>
                  </a:schemeClr>
                </a:solidFill>
                <a:latin typeface="Monotype Corsiva" pitchFamily="66" charset="0"/>
                <a:cs typeface="Times New Roman" pitchFamily="18" charset="0"/>
              </a:rPr>
              <a:t>   Оклеить по нарисованному контуру объёмной скруглённой нитью (пряжей) для вязания. </a:t>
            </a:r>
          </a:p>
        </p:txBody>
      </p:sp>
      <p:pic>
        <p:nvPicPr>
          <p:cNvPr id="13" name="Рисунок 12" descr="http://www.abvgd.russian-russisch.info/master/jpg/fish.jpg"/>
          <p:cNvPicPr/>
          <p:nvPr/>
        </p:nvPicPr>
        <p:blipFill>
          <a:blip r:embed="rId4" cstate="print"/>
          <a:srcRect/>
          <a:stretch>
            <a:fillRect/>
          </a:stretch>
        </p:blipFill>
        <p:spPr bwMode="auto">
          <a:xfrm>
            <a:off x="332656" y="2339752"/>
            <a:ext cx="1760984" cy="1871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Прямоугольник 13"/>
          <p:cNvSpPr/>
          <p:nvPr/>
        </p:nvSpPr>
        <p:spPr>
          <a:xfrm>
            <a:off x="476672" y="4788024"/>
            <a:ext cx="5832648" cy="3416320"/>
          </a:xfrm>
          <a:prstGeom prst="rect">
            <a:avLst/>
          </a:prstGeom>
        </p:spPr>
        <p:txBody>
          <a:bodyPr wrap="square">
            <a:spAutoFit/>
          </a:bodyPr>
          <a:lstStyle/>
          <a:p>
            <a:pPr lvl="0" algn="just" eaLnBrk="0" fontAlgn="base" hangingPunct="0">
              <a:spcBef>
                <a:spcPct val="0"/>
              </a:spcBef>
              <a:spcAft>
                <a:spcPct val="0"/>
              </a:spcAft>
            </a:pPr>
            <a:r>
              <a:rPr lang="ru-RU" dirty="0" smtClean="0">
                <a:solidFill>
                  <a:schemeClr val="accent1">
                    <a:lumMod val="50000"/>
                  </a:schemeClr>
                </a:solidFill>
                <a:latin typeface="Monotype Corsiva" pitchFamily="66" charset="0"/>
                <a:cs typeface="Times New Roman" pitchFamily="18" charset="0"/>
              </a:rPr>
              <a:t> Распустить на нитки трикотажные лоскутки разных цветов. Такие нитки будут волнистыми и послужат для оформления хвоста и плавников. Для этого на место хвоста и плавников нанесите клей ПВА и приклейте распущенные ниточки.</a:t>
            </a:r>
          </a:p>
          <a:p>
            <a:pPr lvl="0" algn="just" eaLnBrk="0" fontAlgn="base" hangingPunct="0">
              <a:spcBef>
                <a:spcPct val="0"/>
              </a:spcBef>
              <a:spcAft>
                <a:spcPct val="0"/>
              </a:spcAft>
            </a:pPr>
            <a:r>
              <a:rPr lang="ru-RU" dirty="0" smtClean="0">
                <a:latin typeface="Times New Roman" pitchFamily="18" charset="0"/>
                <a:cs typeface="Times New Roman" pitchFamily="18" charset="0"/>
              </a:rPr>
              <a:t> </a:t>
            </a:r>
            <a:r>
              <a:rPr lang="ru-RU" dirty="0" smtClean="0">
                <a:solidFill>
                  <a:schemeClr val="accent1">
                    <a:lumMod val="50000"/>
                  </a:schemeClr>
                </a:solidFill>
                <a:latin typeface="Monotype Corsiva" pitchFamily="66" charset="0"/>
                <a:cs typeface="Times New Roman" pitchFamily="18" charset="0"/>
              </a:rPr>
              <a:t>Туловище тоже необходимо смазать клеем и приклеить чешую из шишек/ракушек и приклеить глаз. Лучше чешую сделать из одного материала, а глаз – из другого. Из распущенных ниток серого, песочного, чёрного, белого или зелёного цветов выстелить дно. Пусть это будут приглушенные цвета, чтобы рыбка не померкла на их фоне. Также из ниток выложите водоросли. Дно украсьте ракушками и симпатичными маленькими камешками. Их лучше приклеить более стойким клеем, чем ПВА. </a:t>
            </a:r>
            <a:endParaRPr lang="ru-RU" dirty="0"/>
          </a:p>
        </p:txBody>
      </p:sp>
    </p:spTree>
    <p:extLst>
      <p:ext uri="{BB962C8B-B14F-4D97-AF65-F5344CB8AC3E}">
        <p14:creationId xmlns="" xmlns:p14="http://schemas.microsoft.com/office/powerpoint/2010/main" val="136499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6872" y="179512"/>
            <a:ext cx="1796134" cy="923330"/>
          </a:xfrm>
          <a:prstGeom prst="rect">
            <a:avLst/>
          </a:prstGeom>
          <a:noFill/>
        </p:spPr>
        <p:txBody>
          <a:bodyPr wrap="none" rtlCol="0">
            <a:spAutoFit/>
          </a:bodyPr>
          <a:lstStyle/>
          <a:p>
            <a:pPr algn="ctr"/>
            <a:r>
              <a:rPr lang="ru-RU" b="1" dirty="0" smtClean="0">
                <a:solidFill>
                  <a:srgbClr val="FF0000"/>
                </a:solidFill>
                <a:latin typeface="Times New Roman" pitchFamily="18" charset="0"/>
                <a:cs typeface="Times New Roman" pitchFamily="18" charset="0"/>
              </a:rPr>
              <a:t>24 ноября</a:t>
            </a:r>
          </a:p>
          <a:p>
            <a:pPr algn="ctr"/>
            <a:r>
              <a:rPr lang="ru-RU" b="1" dirty="0" smtClean="0">
                <a:solidFill>
                  <a:srgbClr val="FF0000"/>
                </a:solidFill>
                <a:latin typeface="Times New Roman" pitchFamily="18" charset="0"/>
                <a:cs typeface="Times New Roman" pitchFamily="18" charset="0"/>
              </a:rPr>
              <a:t>С днем матери!</a:t>
            </a:r>
          </a:p>
          <a:p>
            <a:endParaRPr lang="ru-RU" dirty="0"/>
          </a:p>
        </p:txBody>
      </p:sp>
      <p:sp>
        <p:nvSpPr>
          <p:cNvPr id="3" name="TextBox 2"/>
          <p:cNvSpPr txBox="1"/>
          <p:nvPr/>
        </p:nvSpPr>
        <p:spPr>
          <a:xfrm>
            <a:off x="404664" y="971600"/>
            <a:ext cx="6120680" cy="4185761"/>
          </a:xfrm>
          <a:prstGeom prst="rect">
            <a:avLst/>
          </a:prstGeom>
          <a:noFill/>
        </p:spPr>
        <p:txBody>
          <a:bodyPr wrap="square" rtlCol="0">
            <a:spAutoFit/>
          </a:bodyPr>
          <a:lstStyle/>
          <a:p>
            <a:pPr fontAlgn="base"/>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Что самое важное для ребенка?</a:t>
            </a:r>
            <a:r>
              <a:rPr lang="ru-RU" sz="1400" dirty="0" smtClean="0">
                <a:latin typeface="Times New Roman" pitchFamily="18" charset="0"/>
                <a:cs typeface="Times New Roman" pitchFamily="18" charset="0"/>
              </a:rPr>
              <a:t> Это, конечно, родной дом и мама, которая всегда пожалеет и назовет самыми добрыми и нежными словами: зайка, ягодка, солнышко…</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Последнюю неделю ноября во всех группах прошли мероприятия, посвященные  замечательному  празднику «День Матери». Мы решили провести его в форме "День открытых дверей", чтобы еще раз окунуть родителей в атмосферу детского </a:t>
            </a:r>
            <a:r>
              <a:rPr lang="ru-RU" sz="1400" dirty="0" err="1" smtClean="0">
                <a:latin typeface="Times New Roman" pitchFamily="18" charset="0"/>
                <a:cs typeface="Times New Roman" pitchFamily="18" charset="0"/>
              </a:rPr>
              <a:t>сада.Дети</a:t>
            </a:r>
            <a:r>
              <a:rPr lang="ru-RU" sz="1400" dirty="0" smtClean="0">
                <a:latin typeface="Times New Roman" pitchFamily="18" charset="0"/>
                <a:cs typeface="Times New Roman" pitchFamily="18" charset="0"/>
              </a:rPr>
              <a:t> задолго до праздника стали готовиться к нему. Собрали фотографии всех мам и подготовили фотовыставку «Самая любимая». Детям хотелось порадовать своих мам, и они очень старались: пели душевные песни, рассказывали трогательные стихи,.</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Мамы тоже были активные и смелые:</a:t>
            </a:r>
            <a:r>
              <a:rPr lang="ru-RU" sz="1400" dirty="0" smtClean="0">
                <a:latin typeface="Times New Roman" pitchFamily="18" charset="0"/>
                <a:cs typeface="Times New Roman" pitchFamily="18" charset="0"/>
              </a:rPr>
              <a:t> участвовали в забавных конкурсах, танцах, импровизациях. Например  в подготовительной группе мамы показали сценку «Репка на новый лад»</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После праздника дети вручили мамам подарки, изготовленные своими руками, с трогательной надписью «Мама! Я тебя люблю!» .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Праздник удался. Он способствовал созданию положительных эмоциональных переживаний детей и родителей от совместного празднования мероприятия.</a:t>
            </a:r>
            <a:endParaRPr lang="ru-RU" sz="1400" dirty="0">
              <a:latin typeface="Times New Roman" pitchFamily="18" charset="0"/>
              <a:cs typeface="Times New Roman" pitchFamily="18" charset="0"/>
            </a:endParaRPr>
          </a:p>
        </p:txBody>
      </p:sp>
      <p:pic>
        <p:nvPicPr>
          <p:cNvPr id="1026" name="Picture 2" descr="C:\Users\ULTRA\Desktop\н г заманкул\20191129_165524.jpg"/>
          <p:cNvPicPr>
            <a:picLocks noChangeAspect="1" noChangeArrowheads="1"/>
          </p:cNvPicPr>
          <p:nvPr/>
        </p:nvPicPr>
        <p:blipFill>
          <a:blip r:embed="rId2" cstate="print"/>
          <a:srcRect/>
          <a:stretch>
            <a:fillRect/>
          </a:stretch>
        </p:blipFill>
        <p:spPr bwMode="auto">
          <a:xfrm>
            <a:off x="260648" y="5148064"/>
            <a:ext cx="2943608" cy="1656184"/>
          </a:xfrm>
          <a:prstGeom prst="rect">
            <a:avLst/>
          </a:prstGeom>
          <a:noFill/>
        </p:spPr>
      </p:pic>
      <p:pic>
        <p:nvPicPr>
          <p:cNvPr id="1027" name="Picture 3" descr="C:\Users\ULTRA\Desktop\н г заманкул\20191127_174032.jpg"/>
          <p:cNvPicPr>
            <a:picLocks noChangeAspect="1" noChangeArrowheads="1"/>
          </p:cNvPicPr>
          <p:nvPr/>
        </p:nvPicPr>
        <p:blipFill>
          <a:blip r:embed="rId3" cstate="print"/>
          <a:srcRect l="19695" t="17502"/>
          <a:stretch>
            <a:fillRect/>
          </a:stretch>
        </p:blipFill>
        <p:spPr bwMode="auto">
          <a:xfrm>
            <a:off x="3429000" y="5148064"/>
            <a:ext cx="2948789" cy="1656184"/>
          </a:xfrm>
          <a:prstGeom prst="rect">
            <a:avLst/>
          </a:prstGeom>
          <a:noFill/>
        </p:spPr>
      </p:pic>
      <p:pic>
        <p:nvPicPr>
          <p:cNvPr id="1028" name="Picture 4" descr="C:\Users\ULTRA\Desktop\н г заманкул\20191127_170756.jpg"/>
          <p:cNvPicPr>
            <a:picLocks noChangeAspect="1" noChangeArrowheads="1"/>
          </p:cNvPicPr>
          <p:nvPr/>
        </p:nvPicPr>
        <p:blipFill>
          <a:blip r:embed="rId4" cstate="print"/>
          <a:srcRect t="16409" r="4851"/>
          <a:stretch>
            <a:fillRect/>
          </a:stretch>
        </p:blipFill>
        <p:spPr bwMode="auto">
          <a:xfrm>
            <a:off x="188640" y="7020272"/>
            <a:ext cx="3110746" cy="1728192"/>
          </a:xfrm>
          <a:prstGeom prst="rect">
            <a:avLst/>
          </a:prstGeom>
          <a:noFill/>
        </p:spPr>
      </p:pic>
      <p:pic>
        <p:nvPicPr>
          <p:cNvPr id="4" name="Picture 2"/>
          <p:cNvPicPr>
            <a:picLocks noChangeAspect="1" noChangeArrowheads="1"/>
          </p:cNvPicPr>
          <p:nvPr/>
        </p:nvPicPr>
        <p:blipFill>
          <a:blip r:embed="rId5" cstate="print"/>
          <a:srcRect t="32775" b="31197"/>
          <a:stretch>
            <a:fillRect/>
          </a:stretch>
        </p:blipFill>
        <p:spPr bwMode="auto">
          <a:xfrm>
            <a:off x="3573016" y="7020272"/>
            <a:ext cx="2736304" cy="173703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1368</TotalTime>
  <Words>1045</Words>
  <Application>Microsoft Office PowerPoint</Application>
  <PresentationFormat>Экран (4:3)</PresentationFormat>
  <Paragraphs>89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Обычная</vt:lpstr>
      <vt:lpstr>   МБДОУ «Детский сад №8 г.Беслана»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ULTRA</cp:lastModifiedBy>
  <cp:revision>136</cp:revision>
  <dcterms:created xsi:type="dcterms:W3CDTF">2019-12-21T08:58:25Z</dcterms:created>
  <dcterms:modified xsi:type="dcterms:W3CDTF">2020-01-04T18:50:36Z</dcterms:modified>
</cp:coreProperties>
</file>