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257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DFA8-1B37-44C0-A2C0-219907CB48B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DEF6-9238-4914-BB54-086CE73FA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528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1520"/>
            <a:ext cx="6858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 – ПРОСВЕТИТЕЛЬСКАЯ        ГАЗЕТА        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БЮДЖЕНТОГО ДОШКОЛЬНОГО ОБРАЗОВАТЕЛЬНОГО  УЧРЕЖДЕНИЯ   «ДЕТСКИЙСАД  № 8 Г. БЕСЛАНА» ПРАВОБЕРЕЖНОГО РАЙОНА РЕСПУБЛИКИ СЕВЕРНАЯ ОСЕТИЯ-АЛАНИЯ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408" y="1115616"/>
            <a:ext cx="18995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Выпуск № 2, 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              октябрь  2019 г.</a:t>
            </a:r>
            <a:r>
              <a:rPr lang="ru-RU" b="1" i="1" dirty="0" smtClean="0"/>
              <a:t>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0728" y="17636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0688" y="2267744"/>
          <a:ext cx="5616624" cy="2736304"/>
        </p:xfrm>
        <a:graphic>
          <a:graphicData uri="http://schemas.openxmlformats.org/drawingml/2006/table">
            <a:tbl>
              <a:tblPr/>
              <a:tblGrid>
                <a:gridCol w="3018935"/>
                <a:gridCol w="2597689"/>
              </a:tblGrid>
              <a:tr h="273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Читайте в номере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К 160 </a:t>
                      </a:r>
                      <a:r>
                        <a:rPr lang="ru-RU" sz="900" b="1" dirty="0" err="1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летию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 со Дня рождения </a:t>
                      </a:r>
                      <a:r>
                        <a:rPr lang="ru-RU" sz="900" b="1" dirty="0" err="1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Коста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 Хетагурова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День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 рождения детского сада «Нам уже год!»</a:t>
                      </a:r>
                      <a:endParaRPr lang="ru-RU" sz="900" b="1" dirty="0" smtClean="0">
                        <a:solidFill>
                          <a:srgbClr val="C00000"/>
                        </a:solidFill>
                        <a:latin typeface="Constanti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900" b="1" dirty="0" err="1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Квест-игра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900" b="1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Осень золотая»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onstantia"/>
                          <a:ea typeface="Times New Roman"/>
                        </a:rPr>
                        <a:t>«Ваш вопрос – наш ответ».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onstantia"/>
                          <a:ea typeface="Times New Roman"/>
                        </a:rPr>
                        <a:t>Как получаются самостоятельные дети?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«Делаем вместе с детьми».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Советуют специалисты».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Хочу в садик: за и против!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«Литературная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страничка»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C00000"/>
                          </a:solidFill>
                          <a:latin typeface="Constantia"/>
                          <a:ea typeface="Calibri"/>
                          <a:cs typeface="Times New Roman"/>
                        </a:rPr>
                        <a:t>Фотогалерея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pic>
        <p:nvPicPr>
          <p:cNvPr id="1027" name="Рисунок 34" descr="193bdcf8e9dekopiya_w445_h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23" y="2267744"/>
            <a:ext cx="2613477" cy="2736304"/>
          </a:xfrm>
          <a:prstGeom prst="rect">
            <a:avLst/>
          </a:prstGeom>
          <a:noFill/>
        </p:spPr>
      </p:pic>
      <p:pic>
        <p:nvPicPr>
          <p:cNvPr id="4" name="Picture 2" descr="C:\Users\ULTRA\Desktop\праздник\IMG-20191023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529208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93096" y="5292080"/>
            <a:ext cx="19442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Сызгъ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къоппа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О,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Сырхз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лдаг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боцъо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раджы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фестыс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зарыс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Н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буц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ппуйы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Хуыссын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уадзыс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121" name="Picture 1" descr="C:\Users\ULTRA\Desktop\праздник\IMG-20191011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536"/>
            <a:ext cx="2400266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76872" y="0"/>
            <a:ext cx="158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LTRA\Desktop\праздник\IMG-20191011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323528"/>
            <a:ext cx="2400267" cy="1800200"/>
          </a:xfrm>
          <a:prstGeom prst="rect">
            <a:avLst/>
          </a:prstGeom>
          <a:noFill/>
        </p:spPr>
      </p:pic>
      <p:pic>
        <p:nvPicPr>
          <p:cNvPr id="5123" name="Picture 3" descr="C:\Users\ULTRA\Desktop\праздник\IMG-20191011-WA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79712"/>
            <a:ext cx="2448272" cy="1836204"/>
          </a:xfrm>
          <a:prstGeom prst="rect">
            <a:avLst/>
          </a:prstGeom>
          <a:noFill/>
        </p:spPr>
      </p:pic>
      <p:pic>
        <p:nvPicPr>
          <p:cNvPr id="5124" name="Picture 4" descr="C:\Users\ULTRA\Desktop\праздник\IMG-20191015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3928"/>
            <a:ext cx="2736304" cy="1540497"/>
          </a:xfrm>
          <a:prstGeom prst="rect">
            <a:avLst/>
          </a:prstGeom>
          <a:noFill/>
        </p:spPr>
      </p:pic>
      <p:pic>
        <p:nvPicPr>
          <p:cNvPr id="5125" name="Picture 5" descr="C:\Users\ULTRA\Desktop\праздник\IMG-20191015-WA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9120" y="2051720"/>
            <a:ext cx="2208245" cy="1656184"/>
          </a:xfrm>
          <a:prstGeom prst="rect">
            <a:avLst/>
          </a:prstGeom>
          <a:noFill/>
        </p:spPr>
      </p:pic>
      <p:pic>
        <p:nvPicPr>
          <p:cNvPr id="5126" name="Picture 6" descr="C:\Users\ULTRA\Desktop\праздник\IMG-20191015-WA0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8920" y="3635896"/>
            <a:ext cx="2520280" cy="1562895"/>
          </a:xfrm>
          <a:prstGeom prst="rect">
            <a:avLst/>
          </a:prstGeom>
          <a:noFill/>
        </p:spPr>
      </p:pic>
      <p:pic>
        <p:nvPicPr>
          <p:cNvPr id="5127" name="Picture 7" descr="C:\Users\ULTRA\Desktop\праздник\IMG-20191015-WA00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043856" y="5037264"/>
            <a:ext cx="1584175" cy="2813888"/>
          </a:xfrm>
          <a:prstGeom prst="rect">
            <a:avLst/>
          </a:prstGeom>
          <a:noFill/>
        </p:spPr>
      </p:pic>
      <p:pic>
        <p:nvPicPr>
          <p:cNvPr id="5128" name="Picture 8" descr="C:\Users\ULTRA\Desktop\праздник\IMG-20191015-WA0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80" y="5580112"/>
            <a:ext cx="2736304" cy="1540497"/>
          </a:xfrm>
          <a:prstGeom prst="rect">
            <a:avLst/>
          </a:prstGeom>
          <a:noFill/>
        </p:spPr>
      </p:pic>
      <p:pic>
        <p:nvPicPr>
          <p:cNvPr id="5129" name="Picture 9" descr="C:\Users\ULTRA\Desktop\праздник\IMG-20191015-WA0020.jpg"/>
          <p:cNvPicPr>
            <a:picLocks noChangeAspect="1" noChangeArrowheads="1"/>
          </p:cNvPicPr>
          <p:nvPr/>
        </p:nvPicPr>
        <p:blipFill>
          <a:blip r:embed="rId11" cstate="print"/>
          <a:srcRect t="15587"/>
          <a:stretch>
            <a:fillRect/>
          </a:stretch>
        </p:blipFill>
        <p:spPr bwMode="auto">
          <a:xfrm>
            <a:off x="2348880" y="1115616"/>
            <a:ext cx="1560480" cy="2339752"/>
          </a:xfrm>
          <a:prstGeom prst="rect">
            <a:avLst/>
          </a:prstGeom>
          <a:noFill/>
        </p:spPr>
      </p:pic>
      <p:pic>
        <p:nvPicPr>
          <p:cNvPr id="5130" name="Picture 10" descr="C:\Users\ULTRA\Desktop\праздник\IMG-20191015-WA0024.jpg"/>
          <p:cNvPicPr>
            <a:picLocks noChangeAspect="1" noChangeArrowheads="1"/>
          </p:cNvPicPr>
          <p:nvPr/>
        </p:nvPicPr>
        <p:blipFill>
          <a:blip r:embed="rId12" cstate="print"/>
          <a:srcRect t="27500"/>
          <a:stretch>
            <a:fillRect/>
          </a:stretch>
        </p:blipFill>
        <p:spPr bwMode="auto">
          <a:xfrm>
            <a:off x="5236425" y="3707904"/>
            <a:ext cx="1621575" cy="2088232"/>
          </a:xfrm>
          <a:prstGeom prst="rect">
            <a:avLst/>
          </a:prstGeom>
          <a:noFill/>
        </p:spPr>
      </p:pic>
      <p:pic>
        <p:nvPicPr>
          <p:cNvPr id="5131" name="Picture 11" descr="C:\Users\ULTRA\Desktop\праздник\IMG-20191015-WA00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80" y="7164288"/>
            <a:ext cx="2420888" cy="1815666"/>
          </a:xfrm>
          <a:prstGeom prst="rect">
            <a:avLst/>
          </a:prstGeom>
          <a:noFill/>
        </p:spPr>
      </p:pic>
      <p:pic>
        <p:nvPicPr>
          <p:cNvPr id="5133" name="Picture 13" descr="C:\Users\ULTRA\Desktop\праздник\IMG-20191015-WA0031.jpg"/>
          <p:cNvPicPr>
            <a:picLocks noChangeAspect="1" noChangeArrowheads="1"/>
          </p:cNvPicPr>
          <p:nvPr/>
        </p:nvPicPr>
        <p:blipFill>
          <a:blip r:embed="rId14" cstate="print"/>
          <a:srcRect r="6951"/>
          <a:stretch>
            <a:fillRect/>
          </a:stretch>
        </p:blipFill>
        <p:spPr bwMode="auto">
          <a:xfrm>
            <a:off x="3789040" y="7164288"/>
            <a:ext cx="2852936" cy="172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097" name="Picture 1" descr="C:\Users\ULTRA\Desktop\праздник\IMG-20191018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107504"/>
            <a:ext cx="2880320" cy="1400155"/>
          </a:xfrm>
          <a:prstGeom prst="rect">
            <a:avLst/>
          </a:prstGeom>
          <a:noFill/>
        </p:spPr>
      </p:pic>
      <p:pic>
        <p:nvPicPr>
          <p:cNvPr id="4098" name="Picture 2" descr="C:\Users\ULTRA\Desktop\праздник\IMG-20191018-WA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960" y="0"/>
            <a:ext cx="2592288" cy="1368152"/>
          </a:xfrm>
          <a:prstGeom prst="rect">
            <a:avLst/>
          </a:prstGeom>
          <a:noFill/>
        </p:spPr>
      </p:pic>
      <p:pic>
        <p:nvPicPr>
          <p:cNvPr id="4099" name="Picture 3" descr="C:\Users\ULTRA\Desktop\праздник\IMG-20191018-WA0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968" y="1331640"/>
            <a:ext cx="2736304" cy="1539171"/>
          </a:xfrm>
          <a:prstGeom prst="rect">
            <a:avLst/>
          </a:prstGeom>
          <a:noFill/>
        </p:spPr>
      </p:pic>
      <p:pic>
        <p:nvPicPr>
          <p:cNvPr id="4100" name="Picture 4" descr="C:\Users\ULTRA\Desktop\праздник\IMG-20191018-WA0098.jpg"/>
          <p:cNvPicPr>
            <a:picLocks noChangeAspect="1" noChangeArrowheads="1"/>
          </p:cNvPicPr>
          <p:nvPr/>
        </p:nvPicPr>
        <p:blipFill>
          <a:blip r:embed="rId6" cstate="print"/>
          <a:srcRect l="12164" b="11100"/>
          <a:stretch>
            <a:fillRect/>
          </a:stretch>
        </p:blipFill>
        <p:spPr bwMode="auto">
          <a:xfrm>
            <a:off x="0" y="1475656"/>
            <a:ext cx="2664296" cy="1516819"/>
          </a:xfrm>
          <a:prstGeom prst="rect">
            <a:avLst/>
          </a:prstGeom>
          <a:noFill/>
        </p:spPr>
      </p:pic>
      <p:pic>
        <p:nvPicPr>
          <p:cNvPr id="4102" name="Picture 6" descr="C:\Users\ULTRA\Desktop\праздник\IMG-20191018-WA0106.jpg"/>
          <p:cNvPicPr>
            <a:picLocks noChangeAspect="1" noChangeArrowheads="1"/>
          </p:cNvPicPr>
          <p:nvPr/>
        </p:nvPicPr>
        <p:blipFill>
          <a:blip r:embed="rId7" cstate="print"/>
          <a:srcRect l="12200" r="11151" b="22000"/>
          <a:stretch>
            <a:fillRect/>
          </a:stretch>
        </p:blipFill>
        <p:spPr bwMode="auto">
          <a:xfrm>
            <a:off x="332656" y="2987824"/>
            <a:ext cx="2924944" cy="1674274"/>
          </a:xfrm>
          <a:prstGeom prst="rect">
            <a:avLst/>
          </a:prstGeom>
          <a:noFill/>
        </p:spPr>
      </p:pic>
      <p:pic>
        <p:nvPicPr>
          <p:cNvPr id="4103" name="Picture 7" descr="C:\Users\ULTRA\Desktop\праздник\IMG-20191018-WA0104.jpg"/>
          <p:cNvPicPr>
            <a:picLocks noChangeAspect="1" noChangeArrowheads="1"/>
          </p:cNvPicPr>
          <p:nvPr/>
        </p:nvPicPr>
        <p:blipFill>
          <a:blip r:embed="rId8" cstate="print"/>
          <a:srcRect r="5887" b="9909"/>
          <a:stretch>
            <a:fillRect/>
          </a:stretch>
        </p:blipFill>
        <p:spPr bwMode="auto">
          <a:xfrm>
            <a:off x="3717032" y="2771800"/>
            <a:ext cx="2942042" cy="1584176"/>
          </a:xfrm>
          <a:prstGeom prst="rect">
            <a:avLst/>
          </a:prstGeom>
          <a:noFill/>
        </p:spPr>
      </p:pic>
      <p:pic>
        <p:nvPicPr>
          <p:cNvPr id="4104" name="Picture 8" descr="C:\Users\ULTRA\Desktop\праздник\IMG-20191018-WA0112.jpg"/>
          <p:cNvPicPr>
            <a:picLocks noChangeAspect="1" noChangeArrowheads="1"/>
          </p:cNvPicPr>
          <p:nvPr/>
        </p:nvPicPr>
        <p:blipFill>
          <a:blip r:embed="rId9" cstate="print"/>
          <a:srcRect b="28664"/>
          <a:stretch>
            <a:fillRect/>
          </a:stretch>
        </p:blipFill>
        <p:spPr bwMode="auto">
          <a:xfrm>
            <a:off x="3546409" y="4427984"/>
            <a:ext cx="3095567" cy="1656184"/>
          </a:xfrm>
          <a:prstGeom prst="rect">
            <a:avLst/>
          </a:prstGeom>
          <a:noFill/>
        </p:spPr>
      </p:pic>
      <p:pic>
        <p:nvPicPr>
          <p:cNvPr id="4105" name="Picture 9" descr="C:\Users\ULTRA\Desktop\праздник\IMG-20191018-WA0115.jpg"/>
          <p:cNvPicPr>
            <a:picLocks noChangeAspect="1" noChangeArrowheads="1"/>
          </p:cNvPicPr>
          <p:nvPr/>
        </p:nvPicPr>
        <p:blipFill>
          <a:blip r:embed="rId10" cstate="print"/>
          <a:srcRect b="15905"/>
          <a:stretch>
            <a:fillRect/>
          </a:stretch>
        </p:blipFill>
        <p:spPr bwMode="auto">
          <a:xfrm>
            <a:off x="0" y="4716016"/>
            <a:ext cx="3653427" cy="1728192"/>
          </a:xfrm>
          <a:prstGeom prst="rect">
            <a:avLst/>
          </a:prstGeom>
          <a:noFill/>
        </p:spPr>
      </p:pic>
      <p:pic>
        <p:nvPicPr>
          <p:cNvPr id="4106" name="Picture 10" descr="C:\Users\ULTRA\Desktop\праздник\IMG-20191018-WA01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5588" y="6372200"/>
            <a:ext cx="3712412" cy="2088232"/>
          </a:xfrm>
          <a:prstGeom prst="rect">
            <a:avLst/>
          </a:prstGeom>
          <a:noFill/>
        </p:spPr>
      </p:pic>
      <p:pic>
        <p:nvPicPr>
          <p:cNvPr id="4107" name="Picture 11" descr="C:\Users\ULTRA\Desktop\праздник\IMG-20191018-WA0131.jpg"/>
          <p:cNvPicPr>
            <a:picLocks noChangeAspect="1" noChangeArrowheads="1"/>
          </p:cNvPicPr>
          <p:nvPr/>
        </p:nvPicPr>
        <p:blipFill>
          <a:blip r:embed="rId12" cstate="print"/>
          <a:srcRect l="16516" b="11915"/>
          <a:stretch>
            <a:fillRect/>
          </a:stretch>
        </p:blipFill>
        <p:spPr bwMode="auto">
          <a:xfrm>
            <a:off x="0" y="6516216"/>
            <a:ext cx="31545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81" y="755576"/>
            <a:ext cx="57606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Тематическая неделя, посвященная 160-летию со Дня рождения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Хетагурова в подготовительной группе. 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 15 октября 2019 года наша республика отмечает 160 лет со Дня рождения великого осетинского поэта, художника, основоположника осетинской литературы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Левановича Хетагурова. </a:t>
            </a:r>
            <a:b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 В подготовительной  группе вся неделя с 09 по 16 октября была посвящена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детьми проводили тематические беседы, читали стихи, рассматривали картины, вместе с воспитателями ребята путешествовали по жизни великого человека. 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данного мероприятия было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приобщение детей к творчеству К. Л. Хетагурова, познакомить с биографией К. Л. Хетагурова, обогатить представления детей о жизни поэта, воспитывать интерес к творчеству и жизни поэта, понимать значение творчества в жизни всей страны, вызывать положительные эмоции. </a:t>
            </a:r>
          </a:p>
          <a:p>
            <a:pPr fontAlgn="base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В завершении воспитатель по обучению осетинскому языку совместно с воспитателями подготовительной группы подготовили тематический вечер, посвященный дню рождения великому сыну осетинского народа.</a:t>
            </a:r>
            <a:b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Свети, звезда по имени КОСТА! 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LTRA\Desktop\IMG-20191011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1651">
            <a:off x="453107" y="3953224"/>
            <a:ext cx="2650277" cy="149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LTRA\Desktop\IMG-20191011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395">
            <a:off x="3609727" y="3709250"/>
            <a:ext cx="2648134" cy="148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64705" y="5436096"/>
            <a:ext cx="53285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Районный фестиваль  чтецов "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Къоста-Ирыстоны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фидæн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". 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Воспитанники всех детских садов района читали стихи о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также произведения самого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начале детям показали презентацию о жизни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хетагурова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тем самым вспомнили о биографии поэта. Рассказали и о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Коста-художнике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конце мероприятия дети получили памятные подарки.</a:t>
            </a:r>
          </a:p>
          <a:p>
            <a:pPr fontAlgn="base"/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2054" name="Picture 6" descr="C:\Users\ULTRA\Desktop\20191023_112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7" y="6804248"/>
            <a:ext cx="3100745" cy="174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LTRA\Desktop\20191023_101654.jpg"/>
          <p:cNvPicPr>
            <a:picLocks noChangeAspect="1" noChangeArrowheads="1"/>
          </p:cNvPicPr>
          <p:nvPr/>
        </p:nvPicPr>
        <p:blipFill>
          <a:blip r:embed="rId6" cstate="print"/>
          <a:srcRect b="22301"/>
          <a:stretch>
            <a:fillRect/>
          </a:stretch>
        </p:blipFill>
        <p:spPr bwMode="auto">
          <a:xfrm>
            <a:off x="3789040" y="6804248"/>
            <a:ext cx="244827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0668" y="467544"/>
            <a:ext cx="597666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днем рождения, детский сад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сентября  наш детский сад отметил свой первый день рождения. Накануне воспитатели всех групп украсили музыкальный зал и коридоры здания, тем самым подготовив его к приему гостей.  Празднование  дня рождения стало настоящим событием для детей, сотрудников и родителей детского сада. Уже при входе ощущалась атмосфера торжества. Украшенные гирляндами ярких воздушных шаров и цветов лестничные марши, поздравления, светлые улыбки сотрудников - все говорило о том, что здесь любят и ждут всех гостей. Центр события, музыкальный зал в своем праздничном убранстве, казался настоящим сказочным дворцом. На торжественное мероприятие было приглашено много гостей. Помимо официальных лиц, здесь присутствовали люди, внесшие существенный вклад в воспитание подрастающего поколения. Это ветераны, отработавшие в детском саду немалое количество лет. Пришли поздравить «Юбиляра» самые главные участники этого праздника -  наши дети. На концерте для гостей и родителей звучали прекрасные, мелодичные голоса наших детей. Дети пели для детского сада, ставшим им своим вторым домом, добрые и трогательные песни, исполняли зажигательные, веселые танцы. </a:t>
            </a:r>
          </a:p>
          <a:p>
            <a:pPr algn="just"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Насыщенная концертная программа, в которой приняли участие дети и выпускники детского сада, сопровождалась поздравлениями. Все сотрудники принимали активное участие в оформлении, подготовке и проведении юбилейного торжества. Особым украшением стало выступление коллектива детского сада с танцевальным номером под музыку «Леди совершенство». Исполнительское мастерство коллектива еще раз приятно удивило всех присутствующих. Каждый наш сотрудник - это талант. Приятно было видеть сплоченный и дружный коллектив, где царит понимание, безграничная преданность своему делу и любовь к детям. </a:t>
            </a:r>
          </a:p>
          <a:p>
            <a:pPr algn="just"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           Мы все родом из детства, а значит из детского сада.</a:t>
            </a:r>
          </a:p>
          <a:p>
            <a:pPr algn="just"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«Желаем нашему любимому детскому саду процветания, успехов в творческих начинаниях! Воспитателям и всему персоналу терпения и удачи в воспитании наших непоседливых деток! Спасибо Вам за то, что вы есть! За то, что Вы всегда с нами! Желаю здоровых деток и сотрудников!»</a:t>
            </a:r>
          </a:p>
          <a:p>
            <a:pPr algn="just"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Детский сад - это страна детства, где всегда царят радость, детский смех и веселье. Пусть же и в нашем детском саду Смех и Радость станут постоянными жителями. Пусть поменьше будет детских слез и обид. Желаем нашему детскому саду успехов, удач и благополучия еще на многие-многие года.</a:t>
            </a:r>
          </a:p>
          <a:p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80" y="827584"/>
            <a:ext cx="583264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«Золотая осень»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Осенние развлечения для детей в нашем МБДОУ прошли очень интересно, необычно,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весело!Для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ребят это запоминающийся, радостный и яркий праздник, который помогает им закрепить представления об осени как времени года. К празднику начинали готовиться задолго до его прихода. Сценарии мероприятий были тщательно разработаны и подготовлены педагогами нашего Учреждения. Зал украсили красивые декорации: куда не посмотри везде дары осени - тут и овощи, и грибы, а под ногами разноцветные листья. Многие украшения делали своими руками. В зале царила теплая, доброжелательная атмосфера. Весь процесс подготовки к празднику побуждал детей видеть осеннюю природу во всей красе, радоваться этому и не быть равнодушным к ней.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К ребятам на праздник приходили разные сказочные персонажи: капуста, гриб и. др. А главной героиней, конечно же, становилась красавица Осень!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В средней и старшей группах мероприятия прошли в духе осенней ярмарки.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Дети водили хороводы, пели песни об осени, играли в веселые игры, читали стихи, участвовали в конкурсах, разыгрывали сценки.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Эти мероприятия запомнятся надолго не только ребятам, но и их родителям, которые тоже принимали в них участие.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ULTRA\Desktop\IMG-201911111-WA0009.jpg"/>
          <p:cNvPicPr>
            <a:picLocks noChangeAspect="1" noChangeArrowheads="1"/>
          </p:cNvPicPr>
          <p:nvPr/>
        </p:nvPicPr>
        <p:blipFill>
          <a:blip r:embed="rId3" cstate="print"/>
          <a:srcRect r="4305" b="29115"/>
          <a:stretch>
            <a:fillRect/>
          </a:stretch>
        </p:blipFill>
        <p:spPr bwMode="auto">
          <a:xfrm>
            <a:off x="476672" y="5436096"/>
            <a:ext cx="272190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LTRA\Desktop\IMG-20191108-WA0041.jpg"/>
          <p:cNvPicPr>
            <a:picLocks noChangeAspect="1" noChangeArrowheads="1"/>
          </p:cNvPicPr>
          <p:nvPr/>
        </p:nvPicPr>
        <p:blipFill>
          <a:blip r:embed="rId4" cstate="print"/>
          <a:srcRect b="7897"/>
          <a:stretch>
            <a:fillRect/>
          </a:stretch>
        </p:blipFill>
        <p:spPr bwMode="auto">
          <a:xfrm>
            <a:off x="3284984" y="5436096"/>
            <a:ext cx="255741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LTRA\Desktop\IMG-20191108-WA0046.jpg"/>
          <p:cNvPicPr>
            <a:picLocks noChangeAspect="1" noChangeArrowheads="1"/>
          </p:cNvPicPr>
          <p:nvPr/>
        </p:nvPicPr>
        <p:blipFill>
          <a:blip r:embed="rId5" cstate="print"/>
          <a:srcRect r="12970" b="10184"/>
          <a:stretch>
            <a:fillRect/>
          </a:stretch>
        </p:blipFill>
        <p:spPr bwMode="auto">
          <a:xfrm>
            <a:off x="620688" y="7092280"/>
            <a:ext cx="260429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LTRA\Desktop\IMG-20191111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6992" y="7092280"/>
            <a:ext cx="2636912" cy="161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80" y="683568"/>
            <a:ext cx="5832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"В поисках клада"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игра уникальная возможность почувствовать себя искателем сокровищ, настоящим пиратом,  капитаном корабля, вождем племени или шпионом. Ведь дети не только самые талантливые и благодарные игроки, игра для них - образ жизни. Иногда им достаточно подсказать тему, и вот уже богатая фантазия уносит их далеко за рамки действительности.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25 октября 2019 года на площадке МБДОУ «Детский сад №8 г. Беслана»» состоялось спортивное развлечение, проведенное в виде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игры с воспитанниками подготовительной группы  (воспитатель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Шанаева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Д.Ю., инструктор по физической культуре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Фидарова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А.А.)  «В поисках клада».   Ребятам вместе с настоящими пиратами предстояло отыскать клад. Но чтобы пираты взяли их с собой в путешествие, дети сами должны были стать пиратами. Пираты Билл и Джо испытали ребят на смекалку, меткость  и умение удерживать равновесие, и, убедившись, что наши дети смелые, ловкие и умные посвятили их в пираты, и все вместе отправились на поиски клада. Их ждало множество испытаний, из которых они выходили еще более смелыми, находчивыми, ловкими и сообразительными. Бесстрашные ребята легко справились с трудностями, и добрались до острова сокровищ, где нашли сундук.  Вместо сокровищ, детей в сундуке ожидали шоколадные медали за отважное путешествие.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 Игра прошла в тёплой дружеской атмосфере. Дети очень сплотились во время игры. Все участники получили отличный заряд бодрости и море положительных эмоций!</a:t>
            </a:r>
          </a:p>
          <a:p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ULTRA\Desktop\праздник\IMG-20191015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760" y="5868144"/>
            <a:ext cx="4256032" cy="239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217" name="WordArt 1"/>
          <p:cNvSpPr>
            <a:spLocks noChangeArrowheads="1" noChangeShapeType="1" noTextEdit="1"/>
          </p:cNvSpPr>
          <p:nvPr/>
        </p:nvSpPr>
        <p:spPr bwMode="auto">
          <a:xfrm>
            <a:off x="1844824" y="611560"/>
            <a:ext cx="3168352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"Ваш вопрос - наш ответ"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72" y="3347864"/>
            <a:ext cx="5832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 раннем возрасте, это много ограничений по передвижению ребенка, ему никуда нельзя ходить, многое нельзя трогать. Так с самого детства подавляется исследовательское поведение, ребенок лишается опыта взаимодействия с миром. Он постепенно приобретает мамино ощущение, что мир для него опасен. Позже это ограничение ребенка в желаниях, целях, потому что они не вписываются в родительскую безопасную картину. Ребенок привыкает к родительским жестким рамкам, присваивает их. И дальше, будучи взрослым, в жизни он сам себя во всем ограничивает, становится несвободным. Выбирает нелюбимую работу, нелюбимую жену, боится что-либо поменять, попробовать.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И есть другая позиция родителей. Они дают возможность ребенку получить разный опыт в жизни, и самому в дальнейшем решить, что ему подходит, а что нет. Эти родители более спокойны и больше доверяют миру. Они знают, что ребенок сам сможет найти для себя комфортное место в жизни. При этом, конечно, не перестают о нем заботиться. 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Но делают только лишь самое необходимое, ставят рамки, в которых ребенку безопасно. Например, когда ребенок маленький, его не подпускают к опасным вещам (ножам, розеткам, горячим утюгам), но во всем остальном предоставляют свободу. В более старшем возрасте ребенку дают возможность выбора занятий и друзей, но предупреждают об опасностях, которых нужно избегать. Конечно, ребенок не всегда поступает так, как хотелось бы родителям, но они дают ему возможность приобрести свой опыт. Как правило, такие дети более спокойны и свободны в жизни.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надя\Desktop\samostoyateln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1187624"/>
            <a:ext cx="1512168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700808" y="971600"/>
            <a:ext cx="48245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получаются самостоятельные дети? 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Нам хочется, чтобы наши дети выросли умными,     самостоятельными личностями. Но как достичь того, чтобы они стали самостоятельными?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Чаще всего усиленный контроль над ребенком запускается родительской тревогой. Матери кажется, что если она будет тщательно следить за ребенком, то с ним ничего не случится. Изначально у нее нет доверия к миру, нет ощущения, что все будет хорошо с ней и ребенком. Она пытается максимально обезопасить ребенка от каких-либо неприятностей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1700808" y="611560"/>
            <a:ext cx="3460229" cy="272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"Советуют специалисты"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72" y="827584"/>
            <a:ext cx="4248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Приходит время, когда родители задумываются: отдавать ли любимое чадо в детский садик или мама будет заниматься с ним сама, брать ли няню или уговорить бабушку посидеть с внуком. Однако сомнения есть у большинства взрослых. Что смущает родителей и почему?</a:t>
            </a: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etski_sad_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827584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6672" y="1835696"/>
            <a:ext cx="59766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Мифы и реальность.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обыденном сознании прочно закрепилась одна мысль: поступив в детский сад, дети много болеют. Здесь есть большая доля истины – ведь вирусы хорошо распространяются в закрытых помещениях, и дети легко их подхватывают. Но несправедливо утверждать, что дошкольники, все без исключения, «не вылезают из простуд». Если родители и воспитатели своевременно проводят грамотную профилактическую работу, количество болезней значительно снижается. Задача родителей – закаливать ребёнка и укреплять его здоровье задолго до поступления в детское учреждение. Психологи, со своей стороны, настоятельно рекомендуют взрослым не строить мрачных прогнозов. Иначе можно запросто внушить ребёнку, что выход в садик грозит ему бесконечными недугами. И малыш будет добросовестно болеть, выполняя намеченную взрослыми программу.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Взрослеем.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детском саду обстановка такова, что ребёнок волей-неволей получает огромный жизненный опыт. Во-первых, малыш много общается со сверстниками. Не только совместная игра, но и групповые занятия, прогулки, совместные сон и трапезы дают ребёнку огромное количество информации об окружающих людях и о нём самом. У него появляются первые друзья. Пребывая в коллективе, малыш начинает понимать, что дети бывают разные, некоторые добрые и весёлые, другие агрессивные или замкнутые.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Во-вторых, ребёнок в дошкольном учреждении привыкает к необходимости слушаться не только родных взрослых, но и педагогов. В саду он научится без помощи мамы и папы взаимодействовать с посторонними взрослыми, характер и манера поведения которых весьма, различны. А это очень важный опыт.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В-третьих, в детском саду малыш привыкает к дисциплине. Он узнаёт, что есть определённый порядок, и учится подчинять ему свои желания. Умение выполнять общие для всех правила пригодится в школьной жизни.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В-четвёртых, в дошкольном учреждении есть программа обучения и физического развития малышей. Каждый день дети танцуют, лепят, считают, рисуют.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 готов.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ребёнку предстоит поступить в садик, нужно получить путёвку и оформить все необходимые документы. Но это только половина дела. Очень важно соблюдать распорядок, схожий с режимом дня в дошкольном учреждении. Кроме того, нужно привить малышу навыки самообслуживания. Перед поступлением в сад ребёнок должен научиться самостоятельно: умываться, сморкаться, есть, пить, пользоваться горшком или унитазом, одеваться и раздеваться. Воспитатели и нянечки помогают детям расстегивать молнии, завязывать шнурки, но в остальном ребёнок должен управляться сам. Не менее важна и психологическая подготовка к садику.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Привыкать к небольшим разлукам нужно задолго до первого похода в детский сад. Это полезно не только для малыша, но и для его мамы. Ведь и она должна научиться «отпускать» малыша без чрезмерной тревоги.</a:t>
            </a:r>
          </a:p>
          <a:p>
            <a:pPr algn="just"/>
            <a:r>
              <a:rPr lang="ru-RU" sz="1200" dirty="0" smtClean="0"/>
              <a:t> </a:t>
            </a:r>
          </a:p>
          <a:p>
            <a:pPr algn="just"/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700808" y="683568"/>
            <a:ext cx="3456384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"Литературная страничка"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752" y="1115616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СКЪОЛАЙЫ Л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ППУ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фырт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æ? 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Толайы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уыдд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æ? 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Скъолайы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Алыбон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ййын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сын А–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–т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фыссын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–т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Ахуырк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нынм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ллын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984" y="2915816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Фест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райсом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Ныхс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сапон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æ–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скув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Хуыцау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хсын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Дзул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к'уаид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хай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уид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уа, у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æ!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рдзын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стонг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рвит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хызын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дар,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Тагъд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скъолам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зив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Хуызд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бынат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бар!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Зондамон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хъус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гъа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лдз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кус,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ззайл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!..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1048" y="6876256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ФЫДУАГ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цъиусур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дзур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рувас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–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Хуысг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с!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О,т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рхъус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Мам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мхъус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–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рдзыныл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672" y="313184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РВАТЫКК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рватыкк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хъыг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г!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 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дар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уалдз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г!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лдз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взыгъд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тай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лдар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5580112"/>
            <a:ext cx="25202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ызгъ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джиртт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бур...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Мигъ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бады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тавы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ркарстам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рластам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хорт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кусы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лвыны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Хуыцауы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рцы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хохб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ркад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диссаг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!..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ULTRA\Desktop\hello_html_m4afb7772.jpg"/>
          <p:cNvPicPr>
            <a:picLocks noChangeAspect="1" noChangeArrowheads="1"/>
          </p:cNvPicPr>
          <p:nvPr/>
        </p:nvPicPr>
        <p:blipFill>
          <a:blip r:embed="rId3" cstate="print"/>
          <a:srcRect t="10481"/>
          <a:stretch>
            <a:fillRect/>
          </a:stretch>
        </p:blipFill>
        <p:spPr bwMode="auto">
          <a:xfrm>
            <a:off x="4941168" y="971600"/>
            <a:ext cx="151269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LTRA\Desktop\газет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145" name="WordArt 1"/>
          <p:cNvSpPr>
            <a:spLocks noChangeArrowheads="1" noChangeShapeType="1" noTextEdit="1"/>
          </p:cNvSpPr>
          <p:nvPr/>
        </p:nvSpPr>
        <p:spPr bwMode="auto">
          <a:xfrm>
            <a:off x="1844824" y="683568"/>
            <a:ext cx="33432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"Делаем вместе с детьми"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043608"/>
            <a:ext cx="57606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Кукла - самая древняя и наиболее популярная игрушка. Она обязательный и верный спутник детских игр.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Сегодня мы предлагаем сделать вместе с детьми народную куклу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Пеленашку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 кукла-оберег, первая игрушка новорожденного. В старину, женщина, ждущая рождения ребенка, делала и клала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Пеленашку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колыбельку, а потом рядом с ребеночком, чтобы она оберегала его от злых духов.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делается такого размера, чтобы поместиться в ручку малыша, тогда она сможет быть первой игрушкой, которую он будет держать и рассматривать.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Для изготовления куколки потребуются  лоскутки ткани, нитки.</a:t>
            </a:r>
          </a:p>
          <a:p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73361116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2843808"/>
            <a:ext cx="4145285" cy="23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2696" y="5220072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Берём белый кусочек ткани 20см - 40 см. Складываем ткань пополам и сворачиваем.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Перевязываем ниточкой, где будет голова куклы. Затем перевязываем ниточкой по середине, она символизирует пупочек младенца .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Затем берём лоскуточек ткани 20см - 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повязываем платок.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Берём другой кусок ткани 20см - 20 см. Кладём на него куклу и начинаем пеленать, как малыша.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последнее – завязываем ниточкой  или ленточкой аккуратно куклу. Получилась кукла 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pelenas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6804248"/>
            <a:ext cx="183950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73016" y="7452320"/>
            <a:ext cx="29153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минуют беды Вас и Ваших детей!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1500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ULTRA</dc:creator>
  <cp:lastModifiedBy>Windows User</cp:lastModifiedBy>
  <cp:revision>28</cp:revision>
  <cp:lastPrinted>2020-01-09T06:37:10Z</cp:lastPrinted>
  <dcterms:created xsi:type="dcterms:W3CDTF">2020-01-06T18:57:52Z</dcterms:created>
  <dcterms:modified xsi:type="dcterms:W3CDTF">2020-01-09T06:56:38Z</dcterms:modified>
</cp:coreProperties>
</file>